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03" r:id="rId3"/>
    <p:sldMasterId id="2147483652" r:id="rId4"/>
    <p:sldMasterId id="2147483871" r:id="rId5"/>
    <p:sldMasterId id="2147483892" r:id="rId6"/>
  </p:sldMasterIdLst>
  <p:notesMasterIdLst>
    <p:notesMasterId r:id="rId22"/>
  </p:notesMasterIdLst>
  <p:handoutMasterIdLst>
    <p:handoutMasterId r:id="rId23"/>
  </p:handoutMasterIdLst>
  <p:sldIdLst>
    <p:sldId id="305" r:id="rId7"/>
    <p:sldId id="294" r:id="rId8"/>
    <p:sldId id="295" r:id="rId9"/>
    <p:sldId id="307" r:id="rId10"/>
    <p:sldId id="323" r:id="rId11"/>
    <p:sldId id="324" r:id="rId12"/>
    <p:sldId id="325" r:id="rId13"/>
    <p:sldId id="314" r:id="rId14"/>
    <p:sldId id="326" r:id="rId15"/>
    <p:sldId id="315" r:id="rId16"/>
    <p:sldId id="316" r:id="rId17"/>
    <p:sldId id="318" r:id="rId18"/>
    <p:sldId id="327" r:id="rId19"/>
    <p:sldId id="300" r:id="rId20"/>
    <p:sldId id="306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81">
          <p15:clr>
            <a:srgbClr val="A4A3A4"/>
          </p15:clr>
        </p15:guide>
        <p15:guide id="3" pos="476">
          <p15:clr>
            <a:srgbClr val="A4A3A4"/>
          </p15:clr>
        </p15:guide>
        <p15:guide id="4" pos="52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99CCFF"/>
    <a:srgbClr val="00669A"/>
    <a:srgbClr val="74C2E1"/>
    <a:srgbClr val="777777"/>
    <a:srgbClr val="000000"/>
    <a:srgbClr val="99CCCC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02" autoAdjust="0"/>
    <p:restoredTop sz="76452" autoAdjust="0"/>
  </p:normalViewPr>
  <p:slideViewPr>
    <p:cSldViewPr>
      <p:cViewPr varScale="1">
        <p:scale>
          <a:sx n="99" d="100"/>
          <a:sy n="99" d="100"/>
        </p:scale>
        <p:origin x="1572" y="72"/>
      </p:cViewPr>
      <p:guideLst>
        <p:guide orient="horz" pos="663"/>
        <p:guide orient="horz" pos="981"/>
        <p:guide pos="476"/>
        <p:guide pos="5284"/>
      </p:guideLst>
    </p:cSldViewPr>
  </p:slideViewPr>
  <p:outlineViewPr>
    <p:cViewPr>
      <p:scale>
        <a:sx n="33" d="100"/>
        <a:sy n="33" d="100"/>
      </p:scale>
      <p:origin x="0" y="53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80" d="100"/>
          <a:sy n="80" d="100"/>
        </p:scale>
        <p:origin x="-3258" y="-16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3483D82-1A6B-4FFC-B038-A2619D309A43}" type="datetimeFigureOut">
              <a:rPr lang="zh-CN" altLang="en-US"/>
              <a:pPr>
                <a:defRPr/>
              </a:pPr>
              <a:t>2017/1/11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95E3284-5DF6-497B-ADB9-B54628A692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443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60463" y="4356100"/>
            <a:ext cx="4572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dirty="0" smtClean="0"/>
              <a:t>Click to edit Master text styles</a:t>
            </a:r>
          </a:p>
          <a:p>
            <a:pPr lvl="1"/>
            <a:r>
              <a:rPr lang="en-US" altLang="zh-CN" noProof="0" dirty="0" smtClean="0"/>
              <a:t>Second level</a:t>
            </a:r>
          </a:p>
          <a:p>
            <a:pPr lvl="2"/>
            <a:r>
              <a:rPr lang="en-US" altLang="zh-CN" noProof="0" dirty="0" smtClean="0"/>
              <a:t>Third level</a:t>
            </a:r>
          </a:p>
          <a:p>
            <a:pPr lvl="3"/>
            <a:r>
              <a:rPr lang="en-US" altLang="zh-CN" noProof="0" dirty="0" smtClean="0"/>
              <a:t>Fourth level</a:t>
            </a:r>
          </a:p>
          <a:p>
            <a:pPr lvl="4"/>
            <a:r>
              <a:rPr lang="en-US" altLang="zh-CN" noProof="0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14045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1pPr>
    <a:lvl2pPr marL="457200"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2pPr>
    <a:lvl3pPr marL="914400"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3pPr>
    <a:lvl4pPr marL="1371600"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4pPr>
    <a:lvl5pPr marL="1828800" algn="just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华文细黑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567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</p:spTree>
    <p:extLst>
      <p:ext uri="{BB962C8B-B14F-4D97-AF65-F5344CB8AC3E}">
        <p14:creationId xmlns:p14="http://schemas.microsoft.com/office/powerpoint/2010/main" val="415805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</p:spTree>
    <p:extLst>
      <p:ext uri="{BB962C8B-B14F-4D97-AF65-F5344CB8AC3E}">
        <p14:creationId xmlns:p14="http://schemas.microsoft.com/office/powerpoint/2010/main" val="3155028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dirty="0" smtClean="0">
                <a:latin typeface="Arial" panose="020B0604020202020204" pitchFamily="34" charset="0"/>
              </a:rPr>
              <a:t>ICMP</a:t>
            </a:r>
            <a:r>
              <a:rPr lang="zh-CN" altLang="zh-CN" dirty="0" smtClean="0">
                <a:latin typeface="Arial" panose="020B0604020202020204" pitchFamily="34" charset="0"/>
              </a:rPr>
              <a:t>是</a:t>
            </a:r>
            <a:r>
              <a:rPr lang="en-US" altLang="zh-CN" dirty="0" smtClean="0">
                <a:latin typeface="Arial" panose="020B0604020202020204" pitchFamily="34" charset="0"/>
              </a:rPr>
              <a:t>TCP/IP</a:t>
            </a:r>
            <a:r>
              <a:rPr lang="zh-CN" altLang="zh-CN" dirty="0" smtClean="0">
                <a:latin typeface="Arial" panose="020B0604020202020204" pitchFamily="34" charset="0"/>
              </a:rPr>
              <a:t>协议</a:t>
            </a:r>
            <a:r>
              <a:rPr lang="zh-CN" altLang="en-US" dirty="0" smtClean="0">
                <a:latin typeface="Arial" panose="020B0604020202020204" pitchFamily="34" charset="0"/>
              </a:rPr>
              <a:t>簇</a:t>
            </a:r>
            <a:r>
              <a:rPr lang="zh-CN" altLang="zh-CN" dirty="0" smtClean="0">
                <a:latin typeface="Arial" panose="020B0604020202020204" pitchFamily="34" charset="0"/>
              </a:rPr>
              <a:t>的核心协议之一</a:t>
            </a:r>
            <a:r>
              <a:rPr lang="zh-CN" altLang="en-US" dirty="0" smtClean="0">
                <a:latin typeface="Arial" panose="020B0604020202020204" pitchFamily="34" charset="0"/>
              </a:rPr>
              <a:t>，</a:t>
            </a:r>
            <a:r>
              <a:rPr lang="zh-CN" altLang="zh-CN" dirty="0" smtClean="0">
                <a:latin typeface="Arial" panose="020B0604020202020204" pitchFamily="34" charset="0"/>
              </a:rPr>
              <a:t>它用于</a:t>
            </a:r>
            <a:r>
              <a:rPr lang="zh-CN" altLang="en-US" dirty="0" smtClean="0">
                <a:latin typeface="Arial" panose="020B0604020202020204" pitchFamily="34" charset="0"/>
              </a:rPr>
              <a:t>在</a:t>
            </a:r>
            <a:r>
              <a:rPr lang="en-US" altLang="zh-CN" dirty="0" smtClean="0">
                <a:latin typeface="Arial" panose="020B0604020202020204" pitchFamily="34" charset="0"/>
              </a:rPr>
              <a:t>IP</a:t>
            </a:r>
            <a:r>
              <a:rPr lang="zh-CN" altLang="en-US" dirty="0" smtClean="0">
                <a:latin typeface="Arial" panose="020B0604020202020204" pitchFamily="34" charset="0"/>
              </a:rPr>
              <a:t>网络设备之间</a:t>
            </a:r>
            <a:r>
              <a:rPr lang="zh-CN" altLang="zh-CN" dirty="0" smtClean="0">
                <a:latin typeface="Arial" panose="020B0604020202020204" pitchFamily="34" charset="0"/>
              </a:rPr>
              <a:t>发送控制</a:t>
            </a:r>
            <a:r>
              <a:rPr lang="zh-CN" altLang="en-US" dirty="0" smtClean="0">
                <a:latin typeface="Arial" panose="020B0604020202020204" pitchFamily="34" charset="0"/>
              </a:rPr>
              <a:t>报文</a:t>
            </a:r>
            <a:r>
              <a:rPr lang="zh-CN" altLang="zh-CN" dirty="0" smtClean="0">
                <a:latin typeface="Arial" panose="020B0604020202020204" pitchFamily="34" charset="0"/>
              </a:rPr>
              <a:t>，</a:t>
            </a:r>
            <a:r>
              <a:rPr lang="zh-CN" altLang="en-US" dirty="0" smtClean="0">
                <a:latin typeface="Arial" panose="020B0604020202020204" pitchFamily="34" charset="0"/>
              </a:rPr>
              <a:t>传递差错、控制、查询等信息。</a:t>
            </a:r>
          </a:p>
        </p:txBody>
      </p:sp>
    </p:spTree>
    <p:extLst>
      <p:ext uri="{BB962C8B-B14F-4D97-AF65-F5344CB8AC3E}">
        <p14:creationId xmlns:p14="http://schemas.microsoft.com/office/powerpoint/2010/main" val="473053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>
                <a:latin typeface="Arial" panose="020B0604020202020204" pitchFamily="34" charset="0"/>
              </a:rPr>
              <a:t>ICMP Redirect</a:t>
            </a:r>
            <a:r>
              <a:rPr lang="zh-CN" altLang="en-US" smtClean="0">
                <a:latin typeface="Arial" panose="020B0604020202020204" pitchFamily="34" charset="0"/>
              </a:rPr>
              <a:t>重定向消息用于支持路由功能。如图所示，主机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希望发送报文到服务器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，于是根据配置的默认网关地址向网关</a:t>
            </a:r>
            <a:r>
              <a:rPr lang="en-US" altLang="zh-CN" smtClean="0">
                <a:latin typeface="Arial" panose="020B0604020202020204" pitchFamily="34" charset="0"/>
              </a:rPr>
              <a:t>RTB</a:t>
            </a:r>
            <a:r>
              <a:rPr lang="zh-CN" altLang="en-US" smtClean="0">
                <a:latin typeface="Arial" panose="020B0604020202020204" pitchFamily="34" charset="0"/>
              </a:rPr>
              <a:t>发送报文。网关</a:t>
            </a:r>
            <a:r>
              <a:rPr lang="en-US" altLang="zh-CN" smtClean="0">
                <a:latin typeface="Arial" panose="020B0604020202020204" pitchFamily="34" charset="0"/>
              </a:rPr>
              <a:t>RTB</a:t>
            </a:r>
            <a:r>
              <a:rPr lang="zh-CN" altLang="en-US" smtClean="0">
                <a:latin typeface="Arial" panose="020B0604020202020204" pitchFamily="34" charset="0"/>
              </a:rPr>
              <a:t>收到报文后，检查报文信息，发现报文应该转发到与源主机在同一网段的另一个网关设备</a:t>
            </a:r>
            <a:r>
              <a:rPr lang="en-US" altLang="zh-CN" smtClean="0">
                <a:latin typeface="Arial" panose="020B0604020202020204" pitchFamily="34" charset="0"/>
              </a:rPr>
              <a:t>RTA</a:t>
            </a:r>
            <a:r>
              <a:rPr lang="zh-CN" altLang="en-US" smtClean="0">
                <a:latin typeface="Arial" panose="020B0604020202020204" pitchFamily="34" charset="0"/>
              </a:rPr>
              <a:t>，因为此转发路径是更优的路径，所以</a:t>
            </a:r>
            <a:r>
              <a:rPr lang="en-US" altLang="zh-CN" smtClean="0">
                <a:latin typeface="Arial" panose="020B0604020202020204" pitchFamily="34" charset="0"/>
              </a:rPr>
              <a:t>RTB</a:t>
            </a:r>
            <a:r>
              <a:rPr lang="zh-CN" altLang="en-US" smtClean="0">
                <a:latin typeface="Arial" panose="020B0604020202020204" pitchFamily="34" charset="0"/>
              </a:rPr>
              <a:t>会向主机发送一个</a:t>
            </a:r>
            <a:r>
              <a:rPr lang="en-US" altLang="zh-CN" smtClean="0">
                <a:latin typeface="Arial" panose="020B0604020202020204" pitchFamily="34" charset="0"/>
              </a:rPr>
              <a:t>Redirect</a:t>
            </a:r>
            <a:r>
              <a:rPr lang="zh-CN" altLang="en-US" smtClean="0">
                <a:latin typeface="Arial" panose="020B0604020202020204" pitchFamily="34" charset="0"/>
              </a:rPr>
              <a:t>消息，通知主机直接向另一个网关</a:t>
            </a:r>
            <a:r>
              <a:rPr lang="en-US" altLang="zh-CN" smtClean="0">
                <a:latin typeface="Arial" panose="020B0604020202020204" pitchFamily="34" charset="0"/>
              </a:rPr>
              <a:t>RTA</a:t>
            </a:r>
            <a:r>
              <a:rPr lang="zh-CN" altLang="en-US" smtClean="0">
                <a:latin typeface="Arial" panose="020B0604020202020204" pitchFamily="34" charset="0"/>
              </a:rPr>
              <a:t>发送该报文。主机收到</a:t>
            </a:r>
            <a:r>
              <a:rPr lang="en-US" altLang="zh-CN" smtClean="0">
                <a:latin typeface="Arial" panose="020B0604020202020204" pitchFamily="34" charset="0"/>
              </a:rPr>
              <a:t>Redirect</a:t>
            </a:r>
            <a:r>
              <a:rPr lang="zh-CN" altLang="en-US" smtClean="0">
                <a:latin typeface="Arial" panose="020B0604020202020204" pitchFamily="34" charset="0"/>
              </a:rPr>
              <a:t>消息后，会向</a:t>
            </a:r>
            <a:r>
              <a:rPr lang="en-US" altLang="zh-CN" smtClean="0">
                <a:latin typeface="Arial" panose="020B0604020202020204" pitchFamily="34" charset="0"/>
              </a:rPr>
              <a:t>RTA</a:t>
            </a:r>
            <a:r>
              <a:rPr lang="zh-CN" altLang="en-US" smtClean="0">
                <a:latin typeface="Arial" panose="020B0604020202020204" pitchFamily="34" charset="0"/>
              </a:rPr>
              <a:t>发送报文，然后</a:t>
            </a:r>
            <a:r>
              <a:rPr lang="en-US" altLang="zh-CN" smtClean="0">
                <a:latin typeface="Arial" panose="020B0604020202020204" pitchFamily="34" charset="0"/>
              </a:rPr>
              <a:t>RTA</a:t>
            </a:r>
            <a:r>
              <a:rPr lang="zh-CN" altLang="en-US" smtClean="0">
                <a:latin typeface="Arial" panose="020B0604020202020204" pitchFamily="34" charset="0"/>
              </a:rPr>
              <a:t>会将该报文再转发给服务器</a:t>
            </a:r>
            <a:r>
              <a:rPr lang="en-US" altLang="zh-CN" smtClean="0">
                <a:latin typeface="Arial" panose="020B0604020202020204" pitchFamily="34" charset="0"/>
              </a:rPr>
              <a:t>A</a:t>
            </a:r>
            <a:r>
              <a:rPr lang="zh-CN" altLang="en-US" smtClean="0">
                <a:latin typeface="Arial" panose="020B0604020202020204" pitchFamily="34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76398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>
                <a:latin typeface="Arial" panose="020B0604020202020204" pitchFamily="34" charset="0"/>
              </a:rPr>
              <a:t>ICMP Echo</a:t>
            </a:r>
            <a:r>
              <a:rPr lang="zh-CN" altLang="en-US" smtClean="0">
                <a:latin typeface="Arial" panose="020B0604020202020204" pitchFamily="34" charset="0"/>
              </a:rPr>
              <a:t>消息常用于诊断源和目的地之间的网络连通性，同时还可以提供其他信息，如报文往返时间等。</a:t>
            </a:r>
          </a:p>
        </p:txBody>
      </p:sp>
    </p:spTree>
    <p:extLst>
      <p:ext uri="{BB962C8B-B14F-4D97-AF65-F5344CB8AC3E}">
        <p14:creationId xmlns:p14="http://schemas.microsoft.com/office/powerpoint/2010/main" val="2565802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定义了各种错误消息，用于诊断网络连接性问题；根据这些错误消息，源设备可以判断出数据传输失败的原因。比如，如果网络中发生了环路，导致报文在网络中循环，且最终</a:t>
            </a:r>
            <a:r>
              <a:rPr lang="en-US" altLang="zh-CN" smtClean="0">
                <a:latin typeface="Arial" panose="020B0604020202020204" pitchFamily="34" charset="0"/>
              </a:rPr>
              <a:t>TTL</a:t>
            </a:r>
            <a:r>
              <a:rPr lang="zh-CN" altLang="en-US" smtClean="0">
                <a:latin typeface="Arial" panose="020B0604020202020204" pitchFamily="34" charset="0"/>
              </a:rPr>
              <a:t>超时，这种情况下网络设备会发送</a:t>
            </a:r>
            <a:r>
              <a:rPr lang="en-US" altLang="zh-CN" smtClean="0">
                <a:latin typeface="Arial" panose="020B0604020202020204" pitchFamily="34" charset="0"/>
              </a:rPr>
              <a:t>TTL</a:t>
            </a:r>
            <a:r>
              <a:rPr lang="zh-CN" altLang="en-US" smtClean="0">
                <a:latin typeface="Arial" panose="020B0604020202020204" pitchFamily="34" charset="0"/>
              </a:rPr>
              <a:t>超时消息给发送端设备。又比如如果目的地不可达，则中间的网络设备会发送目的不可达消息给发送端设备。目的不可达的情况有多种，如果是网络设备无法找到目的网络，则发送目的网络不可达消息；如果网络设备无法找到目的网络中的目的主机，则发送目的主机不可达消息。</a:t>
            </a:r>
          </a:p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777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消息封装在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报文中。</a:t>
            </a:r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消息的格式取决于</a:t>
            </a:r>
            <a:r>
              <a:rPr lang="en-US" altLang="zh-CN" smtClean="0">
                <a:latin typeface="Arial" panose="020B0604020202020204" pitchFamily="34" charset="0"/>
              </a:rPr>
              <a:t>Type</a:t>
            </a:r>
            <a:r>
              <a:rPr lang="zh-CN" altLang="en-US" smtClean="0">
                <a:latin typeface="Arial" panose="020B0604020202020204" pitchFamily="34" charset="0"/>
              </a:rPr>
              <a:t>和</a:t>
            </a:r>
            <a:r>
              <a:rPr lang="en-US" altLang="zh-CN" smtClean="0">
                <a:latin typeface="Arial" panose="020B0604020202020204" pitchFamily="34" charset="0"/>
              </a:rPr>
              <a:t>Code</a:t>
            </a:r>
            <a:r>
              <a:rPr lang="zh-CN" altLang="en-US" smtClean="0">
                <a:latin typeface="Arial" panose="020B0604020202020204" pitchFamily="34" charset="0"/>
              </a:rPr>
              <a:t>字段，其中</a:t>
            </a:r>
            <a:r>
              <a:rPr lang="en-US" altLang="zh-CN" smtClean="0">
                <a:latin typeface="Arial" panose="020B0604020202020204" pitchFamily="34" charset="0"/>
              </a:rPr>
              <a:t>Type</a:t>
            </a:r>
            <a:r>
              <a:rPr lang="zh-CN" altLang="en-US" smtClean="0">
                <a:latin typeface="Arial" panose="020B0604020202020204" pitchFamily="34" charset="0"/>
              </a:rPr>
              <a:t>字段为消息类型，</a:t>
            </a:r>
            <a:r>
              <a:rPr lang="en-US" altLang="zh-CN" smtClean="0">
                <a:latin typeface="Arial" panose="020B0604020202020204" pitchFamily="34" charset="0"/>
              </a:rPr>
              <a:t>Code</a:t>
            </a:r>
            <a:r>
              <a:rPr lang="zh-CN" altLang="en-US" smtClean="0">
                <a:latin typeface="Arial" panose="020B0604020202020204" pitchFamily="34" charset="0"/>
              </a:rPr>
              <a:t>字段包含该消息类型的具体参数。后面的校验和字段用于检查消息是否完整。消息中包含</a:t>
            </a:r>
            <a:r>
              <a:rPr lang="en-US" altLang="zh-CN" smtClean="0">
                <a:latin typeface="Arial" panose="020B0604020202020204" pitchFamily="34" charset="0"/>
              </a:rPr>
              <a:t>32</a:t>
            </a:r>
            <a:r>
              <a:rPr lang="zh-CN" altLang="en-US" smtClean="0">
                <a:latin typeface="Arial" panose="020B0604020202020204" pitchFamily="34" charset="0"/>
              </a:rPr>
              <a:t>比特的可变参数，这个字段一般不使用，通常设置为</a:t>
            </a:r>
            <a:r>
              <a:rPr lang="en-US" altLang="zh-CN" smtClean="0">
                <a:latin typeface="Arial" panose="020B0604020202020204" pitchFamily="34" charset="0"/>
              </a:rPr>
              <a:t>0</a:t>
            </a:r>
            <a:r>
              <a:rPr lang="zh-CN" altLang="en-US" smtClean="0">
                <a:latin typeface="Arial" panose="020B0604020202020204" pitchFamily="34" charset="0"/>
              </a:rPr>
              <a:t>。在</a:t>
            </a:r>
            <a:r>
              <a:rPr lang="en-US" altLang="zh-CN" smtClean="0">
                <a:latin typeface="Arial" panose="020B0604020202020204" pitchFamily="34" charset="0"/>
              </a:rPr>
              <a:t>ICMP Redirect</a:t>
            </a:r>
            <a:r>
              <a:rPr lang="zh-CN" altLang="en-US" smtClean="0">
                <a:latin typeface="Arial" panose="020B0604020202020204" pitchFamily="34" charset="0"/>
              </a:rPr>
              <a:t>消息中，这个字段用来指定网关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地址，主机根据这个地址将报文重定向到指定网关。在</a:t>
            </a:r>
            <a:r>
              <a:rPr lang="en-US" altLang="zh-CN" smtClean="0">
                <a:latin typeface="Arial" panose="020B0604020202020204" pitchFamily="34" charset="0"/>
              </a:rPr>
              <a:t>Echo</a:t>
            </a:r>
            <a:r>
              <a:rPr lang="zh-CN" altLang="en-US" smtClean="0">
                <a:latin typeface="Arial" panose="020B0604020202020204" pitchFamily="34" charset="0"/>
              </a:rPr>
              <a:t>请求消息中，这个字段包含标识符和序号，源端根据这两个参数将收到的回复消息与本端发送的</a:t>
            </a:r>
            <a:r>
              <a:rPr lang="en-US" altLang="zh-CN" smtClean="0">
                <a:latin typeface="Arial" panose="020B0604020202020204" pitchFamily="34" charset="0"/>
              </a:rPr>
              <a:t>Echo</a:t>
            </a:r>
            <a:r>
              <a:rPr lang="zh-CN" altLang="en-US" smtClean="0">
                <a:latin typeface="Arial" panose="020B0604020202020204" pitchFamily="34" charset="0"/>
              </a:rPr>
              <a:t>请求消息进行关联。尤其是当源端向目的端发送了多个</a:t>
            </a:r>
            <a:r>
              <a:rPr lang="en-US" altLang="zh-CN" smtClean="0">
                <a:latin typeface="Arial" panose="020B0604020202020204" pitchFamily="34" charset="0"/>
              </a:rPr>
              <a:t>Echo</a:t>
            </a:r>
            <a:r>
              <a:rPr lang="zh-CN" altLang="en-US" smtClean="0">
                <a:latin typeface="Arial" panose="020B0604020202020204" pitchFamily="34" charset="0"/>
              </a:rPr>
              <a:t>请求消息时，需要根据标识符和序号将</a:t>
            </a:r>
            <a:r>
              <a:rPr lang="en-US" altLang="zh-CN" smtClean="0">
                <a:latin typeface="Arial" panose="020B0604020202020204" pitchFamily="34" charset="0"/>
              </a:rPr>
              <a:t>Echo</a:t>
            </a:r>
            <a:r>
              <a:rPr lang="zh-CN" altLang="en-US" smtClean="0">
                <a:latin typeface="Arial" panose="020B0604020202020204" pitchFamily="34" charset="0"/>
              </a:rPr>
              <a:t>请求和回复消息进行一一对应。</a:t>
            </a:r>
            <a:endParaRPr lang="en-US" altLang="zh-CN" smtClean="0">
              <a:latin typeface="Arial" panose="020B0604020202020204" pitchFamily="34" charset="0"/>
            </a:endParaRPr>
          </a:p>
          <a:p>
            <a:pPr eaLnBrk="1" hangingPunct="1"/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776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定义了多种消息类型，并用于不同的场景。有些消息不需要</a:t>
            </a:r>
            <a:r>
              <a:rPr lang="en-US" altLang="zh-CN" smtClean="0">
                <a:latin typeface="Arial" panose="020B0604020202020204" pitchFamily="34" charset="0"/>
              </a:rPr>
              <a:t>Code</a:t>
            </a:r>
            <a:r>
              <a:rPr lang="zh-CN" altLang="en-US" smtClean="0">
                <a:latin typeface="Arial" panose="020B0604020202020204" pitchFamily="34" charset="0"/>
              </a:rPr>
              <a:t>字段来描述具体类型参数，仅用</a:t>
            </a:r>
            <a:r>
              <a:rPr lang="en-US" altLang="zh-CN" smtClean="0">
                <a:latin typeface="Arial" panose="020B0604020202020204" pitchFamily="34" charset="0"/>
              </a:rPr>
              <a:t>Type</a:t>
            </a:r>
            <a:r>
              <a:rPr lang="zh-CN" altLang="en-US" smtClean="0">
                <a:latin typeface="Arial" panose="020B0604020202020204" pitchFamily="34" charset="0"/>
              </a:rPr>
              <a:t>字段表示消息类型。比如，</a:t>
            </a:r>
            <a:r>
              <a:rPr lang="en-US" altLang="zh-CN" smtClean="0">
                <a:latin typeface="Arial" panose="020B0604020202020204" pitchFamily="34" charset="0"/>
              </a:rPr>
              <a:t>ICMP Echo</a:t>
            </a:r>
            <a:r>
              <a:rPr lang="zh-CN" altLang="en-US" smtClean="0">
                <a:latin typeface="Arial" panose="020B0604020202020204" pitchFamily="34" charset="0"/>
              </a:rPr>
              <a:t>回复消息的</a:t>
            </a:r>
            <a:r>
              <a:rPr lang="en-US" altLang="zh-CN" smtClean="0">
                <a:latin typeface="Arial" panose="020B0604020202020204" pitchFamily="34" charset="0"/>
              </a:rPr>
              <a:t>Type</a:t>
            </a:r>
            <a:r>
              <a:rPr lang="zh-CN" altLang="en-US" smtClean="0">
                <a:latin typeface="Arial" panose="020B0604020202020204" pitchFamily="34" charset="0"/>
              </a:rPr>
              <a:t>字段设置为</a:t>
            </a:r>
            <a:r>
              <a:rPr lang="en-US" altLang="zh-CN" smtClean="0">
                <a:latin typeface="Arial" panose="020B0604020202020204" pitchFamily="34" charset="0"/>
              </a:rPr>
              <a:t>0</a:t>
            </a:r>
            <a:r>
              <a:rPr lang="zh-CN" altLang="en-US" smtClean="0">
                <a:latin typeface="Arial" panose="020B0604020202020204" pitchFamily="34" charset="0"/>
              </a:rPr>
              <a:t>。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zh-CN" altLang="en-US" smtClean="0">
                <a:latin typeface="Arial" panose="020B0604020202020204" pitchFamily="34" charset="0"/>
              </a:rPr>
              <a:t>有些</a:t>
            </a:r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消息使用</a:t>
            </a:r>
            <a:r>
              <a:rPr lang="en-US" altLang="zh-CN" smtClean="0">
                <a:latin typeface="Arial" panose="020B0604020202020204" pitchFamily="34" charset="0"/>
              </a:rPr>
              <a:t>Type</a:t>
            </a:r>
            <a:r>
              <a:rPr lang="zh-CN" altLang="en-US" smtClean="0">
                <a:latin typeface="Arial" panose="020B0604020202020204" pitchFamily="34" charset="0"/>
              </a:rPr>
              <a:t>字段定义消息大类，用</a:t>
            </a:r>
            <a:r>
              <a:rPr lang="en-US" altLang="zh-CN" smtClean="0">
                <a:latin typeface="Arial" panose="020B0604020202020204" pitchFamily="34" charset="0"/>
              </a:rPr>
              <a:t>Code</a:t>
            </a:r>
            <a:r>
              <a:rPr lang="zh-CN" altLang="en-US" smtClean="0">
                <a:latin typeface="Arial" panose="020B0604020202020204" pitchFamily="34" charset="0"/>
              </a:rPr>
              <a:t>字段表示消息的具体类型。比如，类型为</a:t>
            </a:r>
            <a:r>
              <a:rPr lang="en-US" altLang="zh-CN" smtClean="0">
                <a:latin typeface="Arial" panose="020B0604020202020204" pitchFamily="34" charset="0"/>
              </a:rPr>
              <a:t>3</a:t>
            </a:r>
            <a:r>
              <a:rPr lang="zh-CN" altLang="en-US" smtClean="0">
                <a:latin typeface="Arial" panose="020B0604020202020204" pitchFamily="34" charset="0"/>
              </a:rPr>
              <a:t>的消息表示目的不可达，不同的</a:t>
            </a:r>
            <a:r>
              <a:rPr lang="en-US" altLang="zh-CN" smtClean="0">
                <a:latin typeface="Arial" panose="020B0604020202020204" pitchFamily="34" charset="0"/>
              </a:rPr>
              <a:t>Code</a:t>
            </a:r>
            <a:r>
              <a:rPr lang="zh-CN" altLang="en-US" smtClean="0">
                <a:latin typeface="Arial" panose="020B0604020202020204" pitchFamily="34" charset="0"/>
              </a:rPr>
              <a:t>值表示不可达的原因，包括目的网络不可达（</a:t>
            </a:r>
            <a:r>
              <a:rPr lang="en-US" altLang="zh-CN" smtClean="0">
                <a:latin typeface="Arial" panose="020B0604020202020204" pitchFamily="34" charset="0"/>
              </a:rPr>
              <a:t>Code=0</a:t>
            </a:r>
            <a:r>
              <a:rPr lang="zh-CN" altLang="en-US" smtClean="0">
                <a:latin typeface="Arial" panose="020B0604020202020204" pitchFamily="34" charset="0"/>
              </a:rPr>
              <a:t>）、目的主机不可达（</a:t>
            </a:r>
            <a:r>
              <a:rPr lang="en-US" altLang="zh-CN" smtClean="0">
                <a:latin typeface="Arial" panose="020B0604020202020204" pitchFamily="34" charset="0"/>
              </a:rPr>
              <a:t>Code=1</a:t>
            </a:r>
            <a:r>
              <a:rPr lang="zh-CN" altLang="en-US" smtClean="0">
                <a:latin typeface="Arial" panose="020B0604020202020204" pitchFamily="34" charset="0"/>
              </a:rPr>
              <a:t>）、协议不可达（</a:t>
            </a:r>
            <a:r>
              <a:rPr lang="en-US" altLang="zh-CN" smtClean="0">
                <a:latin typeface="Arial" panose="020B0604020202020204" pitchFamily="34" charset="0"/>
              </a:rPr>
              <a:t>Code=2</a:t>
            </a:r>
            <a:r>
              <a:rPr lang="zh-CN" altLang="en-US" smtClean="0">
                <a:latin typeface="Arial" panose="020B0604020202020204" pitchFamily="34" charset="0"/>
              </a:rPr>
              <a:t>）、目的</a:t>
            </a:r>
            <a:r>
              <a:rPr lang="en-US" altLang="zh-CN" smtClean="0">
                <a:latin typeface="Arial" panose="020B0604020202020204" pitchFamily="34" charset="0"/>
              </a:rPr>
              <a:t>TCP/UDP</a:t>
            </a:r>
            <a:r>
              <a:rPr lang="zh-CN" altLang="en-US" smtClean="0">
                <a:latin typeface="Arial" panose="020B0604020202020204" pitchFamily="34" charset="0"/>
              </a:rPr>
              <a:t>端口不可达（</a:t>
            </a:r>
            <a:r>
              <a:rPr lang="en-US" altLang="zh-CN" smtClean="0">
                <a:latin typeface="Arial" panose="020B0604020202020204" pitchFamily="34" charset="0"/>
              </a:rPr>
              <a:t>Code=3</a:t>
            </a:r>
            <a:r>
              <a:rPr lang="zh-CN" altLang="en-US" smtClean="0">
                <a:latin typeface="Arial" panose="020B0604020202020204" pitchFamily="34" charset="0"/>
              </a:rPr>
              <a:t>）等。</a:t>
            </a:r>
          </a:p>
        </p:txBody>
      </p:sp>
    </p:spTree>
    <p:extLst>
      <p:ext uri="{BB962C8B-B14F-4D97-AF65-F5344CB8AC3E}">
        <p14:creationId xmlns:p14="http://schemas.microsoft.com/office/powerpoint/2010/main" val="4068320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的一个典型应用是</a:t>
            </a:r>
            <a:r>
              <a:rPr lang="en-US" altLang="zh-CN" smtClean="0">
                <a:latin typeface="Arial" panose="020B0604020202020204" pitchFamily="34" charset="0"/>
              </a:rPr>
              <a:t>Ping</a:t>
            </a:r>
            <a:r>
              <a:rPr lang="zh-CN" altLang="en-US" smtClean="0">
                <a:latin typeface="Arial" panose="020B0604020202020204" pitchFamily="34" charset="0"/>
              </a:rPr>
              <a:t>。</a:t>
            </a:r>
            <a:r>
              <a:rPr lang="en-US" altLang="zh-CN" smtClean="0">
                <a:latin typeface="Arial" panose="020B0604020202020204" pitchFamily="34" charset="0"/>
              </a:rPr>
              <a:t>Ping</a:t>
            </a:r>
            <a:r>
              <a:rPr lang="zh-CN" altLang="en-US" smtClean="0">
                <a:latin typeface="Arial" panose="020B0604020202020204" pitchFamily="34" charset="0"/>
              </a:rPr>
              <a:t>是检测网络连通性的常用工具，同时也能够收集其他相关信息。用户可以在</a:t>
            </a:r>
            <a:r>
              <a:rPr lang="en-US" altLang="zh-CN" smtClean="0">
                <a:latin typeface="Arial" panose="020B0604020202020204" pitchFamily="34" charset="0"/>
              </a:rPr>
              <a:t>Ping</a:t>
            </a:r>
            <a:r>
              <a:rPr lang="zh-CN" altLang="en-US" smtClean="0">
                <a:latin typeface="Arial" panose="020B0604020202020204" pitchFamily="34" charset="0"/>
              </a:rPr>
              <a:t>命令中指定不同参数，如</a:t>
            </a:r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报文长度、发送的</a:t>
            </a:r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报文个数、等待回复响应的超时时间等，设备根据配置的参数来构造并发送</a:t>
            </a:r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报文，进行</a:t>
            </a:r>
            <a:r>
              <a:rPr lang="en-US" altLang="zh-CN" smtClean="0">
                <a:latin typeface="Arial" panose="020B0604020202020204" pitchFamily="34" charset="0"/>
              </a:rPr>
              <a:t>Ping</a:t>
            </a:r>
            <a:r>
              <a:rPr lang="zh-CN" altLang="en-US" smtClean="0">
                <a:latin typeface="Arial" panose="020B0604020202020204" pitchFamily="34" charset="0"/>
              </a:rPr>
              <a:t>测试。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en-US" altLang="zh-CN" smtClean="0">
                <a:latin typeface="Arial" panose="020B0604020202020204" pitchFamily="34" charset="0"/>
              </a:rPr>
              <a:t>Ping</a:t>
            </a:r>
            <a:r>
              <a:rPr lang="zh-CN" altLang="en-US" smtClean="0">
                <a:latin typeface="Arial" panose="020B0604020202020204" pitchFamily="34" charset="0"/>
              </a:rPr>
              <a:t>常用的配置参数说明如下：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en-US" altLang="zh-CN" smtClean="0">
                <a:latin typeface="Arial" panose="020B0604020202020204" pitchFamily="34" charset="0"/>
              </a:rPr>
              <a:t>1. -a </a:t>
            </a:r>
            <a:r>
              <a:rPr lang="en-US" altLang="zh-CN" i="1" smtClean="0">
                <a:latin typeface="Arial" panose="020B0604020202020204" pitchFamily="34" charset="0"/>
              </a:rPr>
              <a:t>source-ip-address</a:t>
            </a:r>
            <a:r>
              <a:rPr lang="zh-CN" altLang="en-US" smtClean="0">
                <a:latin typeface="Arial" panose="020B0604020202020204" pitchFamily="34" charset="0"/>
              </a:rPr>
              <a:t>指定发送</a:t>
            </a:r>
            <a:r>
              <a:rPr lang="en-US" altLang="zh-CN" smtClean="0">
                <a:latin typeface="Arial" panose="020B0604020202020204" pitchFamily="34" charset="0"/>
              </a:rPr>
              <a:t>ICMP ECHO-REQUEST</a:t>
            </a:r>
            <a:r>
              <a:rPr lang="zh-CN" altLang="en-US" smtClean="0">
                <a:latin typeface="Arial" panose="020B0604020202020204" pitchFamily="34" charset="0"/>
              </a:rPr>
              <a:t>报文的源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地址。如果不指定源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地址，将采用出接口的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地址作为</a:t>
            </a:r>
            <a:r>
              <a:rPr lang="en-US" altLang="zh-CN" smtClean="0">
                <a:latin typeface="Arial" panose="020B0604020202020204" pitchFamily="34" charset="0"/>
              </a:rPr>
              <a:t>ICMP ECHO-REQUEST</a:t>
            </a:r>
            <a:r>
              <a:rPr lang="zh-CN" altLang="en-US" smtClean="0">
                <a:latin typeface="Arial" panose="020B0604020202020204" pitchFamily="34" charset="0"/>
              </a:rPr>
              <a:t>报文发送的源地址。</a:t>
            </a:r>
          </a:p>
          <a:p>
            <a:r>
              <a:rPr lang="en-US" altLang="zh-CN" smtClean="0">
                <a:latin typeface="Arial" panose="020B0604020202020204" pitchFamily="34" charset="0"/>
              </a:rPr>
              <a:t>2.</a:t>
            </a:r>
            <a:r>
              <a:rPr lang="en-US" altLang="zh-CN" b="1" smtClean="0">
                <a:latin typeface="Arial" panose="020B0604020202020204" pitchFamily="34" charset="0"/>
              </a:rPr>
              <a:t> </a:t>
            </a:r>
            <a:r>
              <a:rPr lang="en-US" altLang="zh-CN" smtClean="0">
                <a:latin typeface="Arial" panose="020B0604020202020204" pitchFamily="34" charset="0"/>
              </a:rPr>
              <a:t>-c </a:t>
            </a:r>
            <a:r>
              <a:rPr lang="en-US" altLang="zh-CN" i="1" smtClean="0">
                <a:latin typeface="Arial" panose="020B0604020202020204" pitchFamily="34" charset="0"/>
              </a:rPr>
              <a:t>count</a:t>
            </a:r>
            <a:r>
              <a:rPr lang="zh-CN" altLang="en-US" smtClean="0">
                <a:latin typeface="Arial" panose="020B0604020202020204" pitchFamily="34" charset="0"/>
              </a:rPr>
              <a:t>指定发送</a:t>
            </a:r>
            <a:r>
              <a:rPr lang="en-US" altLang="zh-CN" smtClean="0">
                <a:latin typeface="Arial" panose="020B0604020202020204" pitchFamily="34" charset="0"/>
              </a:rPr>
              <a:t>ICMP ECHO-REQUEST</a:t>
            </a:r>
            <a:r>
              <a:rPr lang="zh-CN" altLang="en-US" smtClean="0">
                <a:latin typeface="Arial" panose="020B0604020202020204" pitchFamily="34" charset="0"/>
              </a:rPr>
              <a:t>报文次数。缺省情况下发送</a:t>
            </a:r>
            <a:r>
              <a:rPr lang="en-US" altLang="zh-CN" smtClean="0">
                <a:latin typeface="Arial" panose="020B0604020202020204" pitchFamily="34" charset="0"/>
              </a:rPr>
              <a:t>5</a:t>
            </a:r>
            <a:r>
              <a:rPr lang="zh-CN" altLang="en-US" smtClean="0">
                <a:latin typeface="Arial" panose="020B0604020202020204" pitchFamily="34" charset="0"/>
              </a:rPr>
              <a:t>个</a:t>
            </a:r>
            <a:r>
              <a:rPr lang="en-US" altLang="zh-CN" smtClean="0">
                <a:latin typeface="Arial" panose="020B0604020202020204" pitchFamily="34" charset="0"/>
              </a:rPr>
              <a:t>ICMP ECHO-REQUEST</a:t>
            </a:r>
            <a:r>
              <a:rPr lang="zh-CN" altLang="en-US" smtClean="0">
                <a:latin typeface="Arial" panose="020B0604020202020204" pitchFamily="34" charset="0"/>
              </a:rPr>
              <a:t>报文。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en-US" altLang="zh-CN" smtClean="0">
                <a:latin typeface="Arial" panose="020B0604020202020204" pitchFamily="34" charset="0"/>
              </a:rPr>
              <a:t>3.</a:t>
            </a:r>
            <a:r>
              <a:rPr lang="en-US" altLang="zh-CN" b="1" smtClean="0">
                <a:latin typeface="Arial" panose="020B0604020202020204" pitchFamily="34" charset="0"/>
              </a:rPr>
              <a:t> </a:t>
            </a:r>
            <a:r>
              <a:rPr lang="en-US" altLang="zh-CN" smtClean="0">
                <a:latin typeface="Arial" panose="020B0604020202020204" pitchFamily="34" charset="0"/>
              </a:rPr>
              <a:t>-h </a:t>
            </a:r>
            <a:r>
              <a:rPr lang="en-US" altLang="zh-CN" i="1" smtClean="0">
                <a:latin typeface="Arial" panose="020B0604020202020204" pitchFamily="34" charset="0"/>
              </a:rPr>
              <a:t>ttl-value</a:t>
            </a:r>
            <a:r>
              <a:rPr lang="zh-CN" altLang="en-US" smtClean="0">
                <a:latin typeface="Arial" panose="020B0604020202020204" pitchFamily="34" charset="0"/>
              </a:rPr>
              <a:t>指定</a:t>
            </a:r>
            <a:r>
              <a:rPr lang="en-US" altLang="zh-CN" smtClean="0">
                <a:latin typeface="Arial" panose="020B0604020202020204" pitchFamily="34" charset="0"/>
              </a:rPr>
              <a:t>TTL</a:t>
            </a:r>
            <a:r>
              <a:rPr lang="zh-CN" altLang="en-US" smtClean="0">
                <a:latin typeface="Arial" panose="020B0604020202020204" pitchFamily="34" charset="0"/>
              </a:rPr>
              <a:t>的值。缺省值是</a:t>
            </a:r>
            <a:r>
              <a:rPr lang="en-US" altLang="zh-CN" smtClean="0">
                <a:latin typeface="Arial" panose="020B0604020202020204" pitchFamily="34" charset="0"/>
              </a:rPr>
              <a:t>255</a:t>
            </a:r>
            <a:r>
              <a:rPr lang="zh-CN" altLang="en-US" smtClean="0">
                <a:latin typeface="Arial" panose="020B0604020202020204" pitchFamily="34" charset="0"/>
              </a:rPr>
              <a:t>。</a:t>
            </a:r>
            <a:endParaRPr lang="en-US" altLang="zh-CN" smtClean="0">
              <a:latin typeface="Arial" panose="020B0604020202020204" pitchFamily="34" charset="0"/>
            </a:endParaRPr>
          </a:p>
          <a:p>
            <a:r>
              <a:rPr lang="en-US" altLang="zh-CN" smtClean="0">
                <a:latin typeface="Arial" panose="020B0604020202020204" pitchFamily="34" charset="0"/>
              </a:rPr>
              <a:t>4. -t </a:t>
            </a:r>
            <a:r>
              <a:rPr lang="en-US" altLang="zh-CN" i="1" smtClean="0">
                <a:latin typeface="Arial" panose="020B0604020202020204" pitchFamily="34" charset="0"/>
              </a:rPr>
              <a:t>timeout</a:t>
            </a:r>
            <a:r>
              <a:rPr lang="zh-CN" altLang="en-US" smtClean="0">
                <a:latin typeface="Arial" panose="020B0604020202020204" pitchFamily="34" charset="0"/>
              </a:rPr>
              <a:t>指定发送完</a:t>
            </a:r>
            <a:r>
              <a:rPr lang="en-US" altLang="zh-CN" smtClean="0">
                <a:latin typeface="Arial" panose="020B0604020202020204" pitchFamily="34" charset="0"/>
              </a:rPr>
              <a:t>ICMP ECHO-REQUEST</a:t>
            </a:r>
            <a:r>
              <a:rPr lang="zh-CN" altLang="en-US" smtClean="0">
                <a:latin typeface="Arial" panose="020B0604020202020204" pitchFamily="34" charset="0"/>
              </a:rPr>
              <a:t>后，等待</a:t>
            </a:r>
            <a:r>
              <a:rPr lang="en-US" altLang="zh-CN" smtClean="0">
                <a:latin typeface="Arial" panose="020B0604020202020204" pitchFamily="34" charset="0"/>
              </a:rPr>
              <a:t>ICMP ECHO-REPLY</a:t>
            </a:r>
            <a:r>
              <a:rPr lang="zh-CN" altLang="en-US" smtClean="0">
                <a:latin typeface="Arial" panose="020B0604020202020204" pitchFamily="34" charset="0"/>
              </a:rPr>
              <a:t>的超时时间。</a:t>
            </a:r>
          </a:p>
        </p:txBody>
      </p:sp>
    </p:spTree>
    <p:extLst>
      <p:ext uri="{BB962C8B-B14F-4D97-AF65-F5344CB8AC3E}">
        <p14:creationId xmlns:p14="http://schemas.microsoft.com/office/powerpoint/2010/main" val="440694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>
                <a:latin typeface="Arial" panose="020B0604020202020204" pitchFamily="34" charset="0"/>
              </a:rPr>
              <a:t>Ping</a:t>
            </a:r>
            <a:r>
              <a:rPr lang="zh-CN" altLang="en-US" smtClean="0">
                <a:latin typeface="Arial" panose="020B0604020202020204" pitchFamily="34" charset="0"/>
              </a:rPr>
              <a:t>命令的输出信息中包括目的地址、</a:t>
            </a:r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报文长度、序号、</a:t>
            </a:r>
            <a:r>
              <a:rPr lang="en-US" altLang="zh-CN" smtClean="0">
                <a:latin typeface="Arial" panose="020B0604020202020204" pitchFamily="34" charset="0"/>
              </a:rPr>
              <a:t>TTL</a:t>
            </a:r>
            <a:r>
              <a:rPr lang="zh-CN" altLang="en-US" smtClean="0">
                <a:latin typeface="Arial" panose="020B0604020202020204" pitchFamily="34" charset="0"/>
              </a:rPr>
              <a:t>值以及往返时间。序号是包含在</a:t>
            </a:r>
            <a:r>
              <a:rPr lang="en-US" altLang="zh-CN" smtClean="0">
                <a:latin typeface="Arial" panose="020B0604020202020204" pitchFamily="34" charset="0"/>
              </a:rPr>
              <a:t>Echo</a:t>
            </a:r>
            <a:r>
              <a:rPr lang="zh-CN" altLang="en-US" smtClean="0">
                <a:latin typeface="Arial" panose="020B0604020202020204" pitchFamily="34" charset="0"/>
              </a:rPr>
              <a:t>回复消息（</a:t>
            </a:r>
            <a:r>
              <a:rPr lang="en-US" altLang="zh-CN" smtClean="0">
                <a:latin typeface="Arial" panose="020B0604020202020204" pitchFamily="34" charset="0"/>
              </a:rPr>
              <a:t>Type=0</a:t>
            </a:r>
            <a:r>
              <a:rPr lang="zh-CN" altLang="en-US" smtClean="0">
                <a:latin typeface="Arial" panose="020B0604020202020204" pitchFamily="34" charset="0"/>
              </a:rPr>
              <a:t>）中的可变参数字段，</a:t>
            </a:r>
            <a:r>
              <a:rPr lang="en-US" altLang="zh-CN" smtClean="0">
                <a:latin typeface="Arial" panose="020B0604020202020204" pitchFamily="34" charset="0"/>
              </a:rPr>
              <a:t>TTL</a:t>
            </a:r>
            <a:r>
              <a:rPr lang="zh-CN" altLang="en-US" smtClean="0">
                <a:latin typeface="Arial" panose="020B0604020202020204" pitchFamily="34" charset="0"/>
              </a:rPr>
              <a:t>和往返时间包含在消息的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头中。</a:t>
            </a:r>
          </a:p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446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ICMP</a:t>
            </a:r>
            <a:r>
              <a:rPr lang="zh-CN" altLang="en-US" dirty="0" smtClean="0"/>
              <a:t>的另一个典型应用是</a:t>
            </a:r>
            <a:r>
              <a:rPr lang="en-US" altLang="zh-CN" dirty="0" err="1" smtClean="0"/>
              <a:t>Tracert</a:t>
            </a:r>
            <a:r>
              <a:rPr lang="zh-CN" altLang="en-US" dirty="0" smtClean="0"/>
              <a:t>。</a:t>
            </a:r>
            <a:r>
              <a:rPr lang="en-US" altLang="zh-CN" dirty="0" err="1" smtClean="0"/>
              <a:t>Tracert</a:t>
            </a:r>
            <a:r>
              <a:rPr lang="zh-CN" altLang="en-US" dirty="0" smtClean="0"/>
              <a:t>基于报文头中的</a:t>
            </a:r>
            <a:r>
              <a:rPr lang="en-US" altLang="zh-CN" dirty="0" smtClean="0"/>
              <a:t>TTL</a:t>
            </a:r>
            <a:r>
              <a:rPr lang="zh-CN" altLang="en-US" dirty="0" smtClean="0"/>
              <a:t>值来逐跳跟踪报文的转发路径。为了跟踪到达某特定目的地址的路径，源端首先将报文的</a:t>
            </a:r>
            <a:r>
              <a:rPr lang="en-US" altLang="zh-CN" dirty="0" smtClean="0"/>
              <a:t>TTL</a:t>
            </a:r>
            <a:r>
              <a:rPr lang="zh-CN" altLang="en-US" dirty="0" smtClean="0"/>
              <a:t>值设置为</a:t>
            </a:r>
            <a:r>
              <a:rPr lang="en-US" altLang="zh-CN" dirty="0" smtClean="0"/>
              <a:t>1</a:t>
            </a:r>
            <a:r>
              <a:rPr lang="zh-CN" altLang="en-US" dirty="0" smtClean="0"/>
              <a:t>。该报文到达第一个节点后，</a:t>
            </a:r>
            <a:r>
              <a:rPr lang="en-US" altLang="zh-CN" dirty="0" smtClean="0"/>
              <a:t>TTL</a:t>
            </a:r>
            <a:r>
              <a:rPr lang="zh-CN" altLang="en-US" dirty="0" smtClean="0"/>
              <a:t>超时，于是该节点向源端发送</a:t>
            </a:r>
            <a:r>
              <a:rPr lang="en-US" altLang="zh-CN" dirty="0" smtClean="0"/>
              <a:t>TTL</a:t>
            </a:r>
            <a:r>
              <a:rPr lang="zh-CN" altLang="en-US" dirty="0" smtClean="0"/>
              <a:t>超时消息，消息中携带时间戳。然后源端将报文的</a:t>
            </a:r>
            <a:r>
              <a:rPr lang="en-US" altLang="zh-CN" dirty="0" smtClean="0"/>
              <a:t>TTL</a:t>
            </a:r>
            <a:r>
              <a:rPr lang="zh-CN" altLang="en-US" dirty="0" smtClean="0"/>
              <a:t>值设置为</a:t>
            </a:r>
            <a:r>
              <a:rPr lang="en-US" altLang="zh-CN" dirty="0" smtClean="0"/>
              <a:t>2</a:t>
            </a:r>
            <a:r>
              <a:rPr lang="zh-CN" altLang="en-US" dirty="0" smtClean="0"/>
              <a:t>，报文到达第二个节点后超时，该节点同样返回</a:t>
            </a:r>
            <a:r>
              <a:rPr lang="en-US" altLang="zh-CN" dirty="0" smtClean="0"/>
              <a:t>TTL</a:t>
            </a:r>
            <a:r>
              <a:rPr lang="zh-CN" altLang="en-US" dirty="0" smtClean="0"/>
              <a:t>超时消息，以此类推，直到报文到达目的地。这样，源端根据返回的报文中的信息可以跟踪到报文经过的每一个节点，并根据时间戳信息计算往返时间。</a:t>
            </a:r>
            <a:r>
              <a:rPr lang="en-US" altLang="zh-CN" dirty="0" err="1" smtClean="0"/>
              <a:t>Tracert</a:t>
            </a:r>
            <a:r>
              <a:rPr lang="zh-CN" altLang="en-US" dirty="0" smtClean="0"/>
              <a:t>是检测网络丢包及时延的有效手段，同时可以帮助管理员发现网络中的路由环路。</a:t>
            </a:r>
          </a:p>
          <a:p>
            <a:pPr eaLnBrk="1" hangingPunct="1">
              <a:defRPr/>
            </a:pPr>
            <a:r>
              <a:rPr lang="en-US" altLang="zh-CN" dirty="0" err="1" smtClean="0"/>
              <a:t>Tracert</a:t>
            </a:r>
            <a:r>
              <a:rPr lang="zh-CN" altLang="en-US" dirty="0" smtClean="0"/>
              <a:t>常用的配置参数说明如下：</a:t>
            </a:r>
            <a:endParaRPr lang="en-US" altLang="zh-CN" dirty="0" smtClean="0"/>
          </a:p>
          <a:p>
            <a:pPr marL="228600" indent="-228600" eaLnBrk="1" hangingPunct="1">
              <a:buFont typeface="+mj-lt"/>
              <a:buAutoNum type="arabicPeriod"/>
              <a:defRPr/>
            </a:pPr>
            <a:r>
              <a:rPr lang="en-US" altLang="zh-CN" dirty="0" smtClean="0"/>
              <a:t>-a </a:t>
            </a:r>
            <a:r>
              <a:rPr lang="en-US" altLang="zh-CN" i="1" dirty="0" smtClean="0"/>
              <a:t>source-</a:t>
            </a:r>
            <a:r>
              <a:rPr lang="en-US" altLang="zh-CN" i="1" dirty="0" err="1" smtClean="0"/>
              <a:t>ip</a:t>
            </a:r>
            <a:r>
              <a:rPr lang="en-US" altLang="zh-CN" i="1" dirty="0" smtClean="0"/>
              <a:t>-address</a:t>
            </a:r>
            <a:r>
              <a:rPr lang="zh-CN" altLang="en-US" dirty="0" smtClean="0"/>
              <a:t>指定</a:t>
            </a:r>
            <a:r>
              <a:rPr lang="en-US" altLang="zh-CN" dirty="0" err="1" smtClean="0"/>
              <a:t>tracert</a:t>
            </a:r>
            <a:r>
              <a:rPr lang="zh-CN" altLang="en-US" dirty="0" smtClean="0"/>
              <a:t>报文的源地址。</a:t>
            </a:r>
            <a:endParaRPr lang="en-US" altLang="zh-CN" dirty="0" smtClean="0"/>
          </a:p>
          <a:p>
            <a:pPr marL="228600" indent="-228600" eaLnBrk="1" hangingPunct="1">
              <a:buFont typeface="+mj-lt"/>
              <a:buAutoNum type="arabicPeriod"/>
              <a:defRPr/>
            </a:pPr>
            <a:r>
              <a:rPr lang="en-US" altLang="zh-CN" dirty="0" smtClean="0"/>
              <a:t>-f </a:t>
            </a:r>
            <a:r>
              <a:rPr lang="en-US" altLang="zh-CN" i="1" dirty="0" smtClean="0"/>
              <a:t>first-</a:t>
            </a:r>
            <a:r>
              <a:rPr lang="en-US" altLang="zh-CN" i="1" dirty="0" err="1" smtClean="0"/>
              <a:t>ttl</a:t>
            </a:r>
            <a:r>
              <a:rPr lang="zh-CN" altLang="en-US" dirty="0" smtClean="0"/>
              <a:t>指定初始</a:t>
            </a:r>
            <a:r>
              <a:rPr lang="en-US" altLang="zh-CN" dirty="0" smtClean="0"/>
              <a:t>TTL</a:t>
            </a:r>
            <a:r>
              <a:rPr lang="zh-CN" altLang="en-US" dirty="0" smtClean="0"/>
              <a:t>。缺省值是</a:t>
            </a:r>
            <a:r>
              <a:rPr lang="en-US" altLang="zh-CN" dirty="0" smtClean="0"/>
              <a:t>1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228600" indent="-228600" eaLnBrk="1" hangingPunct="1">
              <a:buFont typeface="+mj-lt"/>
              <a:buAutoNum type="arabicPeriod"/>
              <a:defRPr/>
            </a:pPr>
            <a:r>
              <a:rPr lang="en-US" altLang="zh-CN" dirty="0" smtClean="0"/>
              <a:t>-m </a:t>
            </a:r>
            <a:r>
              <a:rPr lang="en-US" altLang="zh-CN" i="1" dirty="0" smtClean="0"/>
              <a:t>max-</a:t>
            </a:r>
            <a:r>
              <a:rPr lang="en-US" altLang="zh-CN" i="1" dirty="0" err="1" smtClean="0"/>
              <a:t>ttl</a:t>
            </a:r>
            <a:r>
              <a:rPr lang="zh-CN" altLang="en-US" dirty="0" smtClean="0"/>
              <a:t>指定最大</a:t>
            </a:r>
            <a:r>
              <a:rPr lang="en-US" altLang="zh-CN" dirty="0" smtClean="0"/>
              <a:t>TTL</a:t>
            </a:r>
            <a:r>
              <a:rPr lang="zh-CN" altLang="en-US" dirty="0" smtClean="0"/>
              <a:t>。缺省值是</a:t>
            </a:r>
            <a:r>
              <a:rPr lang="en-US" altLang="zh-CN" dirty="0" smtClean="0"/>
              <a:t>30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228600" indent="-228600" eaLnBrk="1" hangingPunct="1">
              <a:buFont typeface="+mj-lt"/>
              <a:buAutoNum type="arabicPeriod"/>
              <a:defRPr/>
            </a:pPr>
            <a:r>
              <a:rPr lang="en-US" altLang="zh-CN" dirty="0" smtClean="0"/>
              <a:t>-name</a:t>
            </a:r>
            <a:r>
              <a:rPr lang="zh-CN" altLang="en-US" dirty="0" smtClean="0"/>
              <a:t>使能显示每一跳的主机名。</a:t>
            </a:r>
            <a:endParaRPr lang="en-US" altLang="zh-CN" dirty="0" smtClean="0"/>
          </a:p>
          <a:p>
            <a:pPr marL="228600" indent="-228600" eaLnBrk="1" hangingPunct="1">
              <a:buFont typeface="+mj-lt"/>
              <a:buAutoNum type="arabicPeriod"/>
              <a:defRPr/>
            </a:pPr>
            <a:r>
              <a:rPr lang="en-US" altLang="zh-CN" dirty="0" smtClean="0"/>
              <a:t>-p </a:t>
            </a:r>
            <a:r>
              <a:rPr lang="en-US" altLang="zh-CN" i="1" dirty="0" smtClean="0"/>
              <a:t>port</a:t>
            </a:r>
            <a:r>
              <a:rPr lang="zh-CN" altLang="en-US" dirty="0" smtClean="0"/>
              <a:t>指定目的主机的</a:t>
            </a:r>
            <a:r>
              <a:rPr lang="en-US" altLang="zh-CN" dirty="0" smtClean="0"/>
              <a:t>UDP</a:t>
            </a:r>
            <a:r>
              <a:rPr lang="zh-CN" altLang="en-US" dirty="0" smtClean="0"/>
              <a:t>端口号。</a:t>
            </a:r>
          </a:p>
        </p:txBody>
      </p:sp>
    </p:spTree>
    <p:extLst>
      <p:ext uri="{BB962C8B-B14F-4D97-AF65-F5344CB8AC3E}">
        <p14:creationId xmlns:p14="http://schemas.microsoft.com/office/powerpoint/2010/main" val="1300028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anose="020B0604020202020204" pitchFamily="34" charset="0"/>
              </a:rPr>
              <a:t>源端（</a:t>
            </a:r>
            <a:r>
              <a:rPr lang="en-US" altLang="zh-CN" smtClean="0">
                <a:latin typeface="Arial" panose="020B0604020202020204" pitchFamily="34" charset="0"/>
              </a:rPr>
              <a:t>RTA</a:t>
            </a:r>
            <a:r>
              <a:rPr lang="zh-CN" altLang="en-US" smtClean="0">
                <a:latin typeface="Arial" panose="020B0604020202020204" pitchFamily="34" charset="0"/>
              </a:rPr>
              <a:t>）向目的端（主机</a:t>
            </a:r>
            <a:r>
              <a:rPr lang="en-US" altLang="zh-CN" smtClean="0">
                <a:latin typeface="Arial" panose="020B0604020202020204" pitchFamily="34" charset="0"/>
              </a:rPr>
              <a:t>B</a:t>
            </a:r>
            <a:r>
              <a:rPr lang="zh-CN" altLang="en-US" smtClean="0">
                <a:latin typeface="Arial" panose="020B0604020202020204" pitchFamily="34" charset="0"/>
              </a:rPr>
              <a:t>）发送一个</a:t>
            </a:r>
            <a:r>
              <a:rPr lang="en-US" altLang="zh-CN" smtClean="0">
                <a:latin typeface="Arial" panose="020B0604020202020204" pitchFamily="34" charset="0"/>
              </a:rPr>
              <a:t>UDP</a:t>
            </a:r>
            <a:r>
              <a:rPr lang="zh-CN" altLang="en-US" smtClean="0">
                <a:latin typeface="Arial" panose="020B0604020202020204" pitchFamily="34" charset="0"/>
              </a:rPr>
              <a:t>报文，</a:t>
            </a:r>
            <a:r>
              <a:rPr lang="en-US" altLang="zh-CN" smtClean="0">
                <a:latin typeface="Arial" panose="020B0604020202020204" pitchFamily="34" charset="0"/>
              </a:rPr>
              <a:t>TTL</a:t>
            </a:r>
            <a:r>
              <a:rPr lang="zh-CN" altLang="en-US" smtClean="0">
                <a:latin typeface="Arial" panose="020B0604020202020204" pitchFamily="34" charset="0"/>
              </a:rPr>
              <a:t>值为</a:t>
            </a:r>
            <a:r>
              <a:rPr lang="en-US" altLang="zh-CN" smtClean="0">
                <a:latin typeface="Arial" panose="020B0604020202020204" pitchFamily="34" charset="0"/>
              </a:rPr>
              <a:t>1</a:t>
            </a:r>
            <a:r>
              <a:rPr lang="zh-CN" altLang="en-US" smtClean="0">
                <a:latin typeface="Arial" panose="020B0604020202020204" pitchFamily="34" charset="0"/>
              </a:rPr>
              <a:t>，目的</a:t>
            </a:r>
            <a:r>
              <a:rPr lang="en-US" altLang="zh-CN" smtClean="0">
                <a:latin typeface="Arial" panose="020B0604020202020204" pitchFamily="34" charset="0"/>
              </a:rPr>
              <a:t>UDP</a:t>
            </a:r>
            <a:r>
              <a:rPr lang="zh-CN" altLang="en-US" smtClean="0">
                <a:latin typeface="Arial" panose="020B0604020202020204" pitchFamily="34" charset="0"/>
              </a:rPr>
              <a:t>端口号是大于</a:t>
            </a:r>
            <a:r>
              <a:rPr lang="en-US" altLang="zh-CN" smtClean="0">
                <a:latin typeface="Arial" panose="020B0604020202020204" pitchFamily="34" charset="0"/>
              </a:rPr>
              <a:t>30000</a:t>
            </a:r>
            <a:r>
              <a:rPr lang="zh-CN" altLang="en-US" smtClean="0">
                <a:latin typeface="Arial" panose="020B0604020202020204" pitchFamily="34" charset="0"/>
              </a:rPr>
              <a:t>的一个数，因为在大多数情况下，大于</a:t>
            </a:r>
            <a:r>
              <a:rPr lang="en-US" altLang="zh-CN" smtClean="0">
                <a:latin typeface="Arial" panose="020B0604020202020204" pitchFamily="34" charset="0"/>
              </a:rPr>
              <a:t>30000</a:t>
            </a:r>
            <a:r>
              <a:rPr lang="zh-CN" altLang="en-US" smtClean="0">
                <a:latin typeface="Arial" panose="020B0604020202020204" pitchFamily="34" charset="0"/>
              </a:rPr>
              <a:t>的</a:t>
            </a:r>
            <a:r>
              <a:rPr lang="en-US" altLang="zh-CN" smtClean="0">
                <a:latin typeface="Arial" panose="020B0604020202020204" pitchFamily="34" charset="0"/>
              </a:rPr>
              <a:t>UDP</a:t>
            </a:r>
            <a:r>
              <a:rPr lang="zh-CN" altLang="en-US" smtClean="0">
                <a:latin typeface="Arial" panose="020B0604020202020204" pitchFamily="34" charset="0"/>
              </a:rPr>
              <a:t>端口号是任何一个应用程序都不可能使用的端口号。</a:t>
            </a:r>
          </a:p>
          <a:p>
            <a:r>
              <a:rPr lang="zh-CN" altLang="en-US" smtClean="0">
                <a:latin typeface="Arial" panose="020B0604020202020204" pitchFamily="34" charset="0"/>
              </a:rPr>
              <a:t>第一跳（</a:t>
            </a:r>
            <a:r>
              <a:rPr lang="en-US" altLang="zh-CN" smtClean="0">
                <a:latin typeface="Arial" panose="020B0604020202020204" pitchFamily="34" charset="0"/>
              </a:rPr>
              <a:t>RTB</a:t>
            </a:r>
            <a:r>
              <a:rPr lang="zh-CN" altLang="en-US" smtClean="0">
                <a:latin typeface="Arial" panose="020B0604020202020204" pitchFamily="34" charset="0"/>
              </a:rPr>
              <a:t>）收到源端发出的</a:t>
            </a:r>
            <a:r>
              <a:rPr lang="en-US" altLang="zh-CN" smtClean="0">
                <a:latin typeface="Arial" panose="020B0604020202020204" pitchFamily="34" charset="0"/>
              </a:rPr>
              <a:t>UDP</a:t>
            </a:r>
            <a:r>
              <a:rPr lang="zh-CN" altLang="en-US" smtClean="0">
                <a:latin typeface="Arial" panose="020B0604020202020204" pitchFamily="34" charset="0"/>
              </a:rPr>
              <a:t>报文后，判断出报文的目的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地址不是本机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地址，将</a:t>
            </a:r>
            <a:r>
              <a:rPr lang="en-US" altLang="zh-CN" smtClean="0">
                <a:latin typeface="Arial" panose="020B0604020202020204" pitchFamily="34" charset="0"/>
              </a:rPr>
              <a:t>TTL</a:t>
            </a:r>
            <a:r>
              <a:rPr lang="zh-CN" altLang="en-US" smtClean="0">
                <a:latin typeface="Arial" panose="020B0604020202020204" pitchFamily="34" charset="0"/>
              </a:rPr>
              <a:t>值减</a:t>
            </a:r>
            <a:r>
              <a:rPr lang="en-US" altLang="zh-CN" smtClean="0">
                <a:latin typeface="Arial" panose="020B0604020202020204" pitchFamily="34" charset="0"/>
              </a:rPr>
              <a:t>1</a:t>
            </a:r>
            <a:r>
              <a:rPr lang="zh-CN" altLang="en-US" smtClean="0">
                <a:latin typeface="Arial" panose="020B0604020202020204" pitchFamily="34" charset="0"/>
              </a:rPr>
              <a:t>后，判断出</a:t>
            </a:r>
            <a:r>
              <a:rPr lang="en-US" altLang="zh-CN" smtClean="0">
                <a:latin typeface="Arial" panose="020B0604020202020204" pitchFamily="34" charset="0"/>
              </a:rPr>
              <a:t>TTL</a:t>
            </a:r>
            <a:r>
              <a:rPr lang="zh-CN" altLang="en-US" smtClean="0">
                <a:latin typeface="Arial" panose="020B0604020202020204" pitchFamily="34" charset="0"/>
              </a:rPr>
              <a:t>值等于</a:t>
            </a:r>
            <a:r>
              <a:rPr lang="en-US" altLang="zh-CN" smtClean="0">
                <a:latin typeface="Arial" panose="020B0604020202020204" pitchFamily="34" charset="0"/>
              </a:rPr>
              <a:t>0</a:t>
            </a:r>
            <a:r>
              <a:rPr lang="zh-CN" altLang="en-US" smtClean="0">
                <a:latin typeface="Arial" panose="020B0604020202020204" pitchFamily="34" charset="0"/>
              </a:rPr>
              <a:t>，则丢弃报文并向源端发送一个</a:t>
            </a:r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超时（</a:t>
            </a:r>
            <a:r>
              <a:rPr lang="en-US" altLang="zh-CN" smtClean="0">
                <a:latin typeface="Arial" panose="020B0604020202020204" pitchFamily="34" charset="0"/>
              </a:rPr>
              <a:t>Time Exceeded</a:t>
            </a:r>
            <a:r>
              <a:rPr lang="zh-CN" altLang="en-US" smtClean="0">
                <a:latin typeface="Arial" panose="020B0604020202020204" pitchFamily="34" charset="0"/>
              </a:rPr>
              <a:t>）报文（该报文中含有第一跳的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</a:t>
            </a:r>
            <a:r>
              <a:rPr lang="en-US" altLang="zh-CN" smtClean="0">
                <a:latin typeface="Arial" panose="020B0604020202020204" pitchFamily="34" charset="0"/>
              </a:rPr>
              <a:t>10.0.0.2</a:t>
            </a:r>
            <a:r>
              <a:rPr lang="zh-CN" altLang="en-US" smtClean="0">
                <a:latin typeface="Arial" panose="020B0604020202020204" pitchFamily="34" charset="0"/>
              </a:rPr>
              <a:t>），这样源端就得到了</a:t>
            </a:r>
            <a:r>
              <a:rPr lang="en-US" altLang="zh-CN" smtClean="0">
                <a:latin typeface="Arial" panose="020B0604020202020204" pitchFamily="34" charset="0"/>
              </a:rPr>
              <a:t>RTB</a:t>
            </a:r>
            <a:r>
              <a:rPr lang="zh-CN" altLang="en-US" smtClean="0">
                <a:latin typeface="Arial" panose="020B0604020202020204" pitchFamily="34" charset="0"/>
              </a:rPr>
              <a:t>的地址。</a:t>
            </a:r>
          </a:p>
          <a:p>
            <a:r>
              <a:rPr lang="zh-CN" altLang="en-US" smtClean="0">
                <a:latin typeface="Arial" panose="020B0604020202020204" pitchFamily="34" charset="0"/>
              </a:rPr>
              <a:t>源端收到</a:t>
            </a:r>
            <a:r>
              <a:rPr lang="en-US" altLang="zh-CN" smtClean="0">
                <a:latin typeface="Arial" panose="020B0604020202020204" pitchFamily="34" charset="0"/>
              </a:rPr>
              <a:t>RTB</a:t>
            </a:r>
            <a:r>
              <a:rPr lang="zh-CN" altLang="en-US" smtClean="0">
                <a:latin typeface="Arial" panose="020B0604020202020204" pitchFamily="34" charset="0"/>
              </a:rPr>
              <a:t>的</a:t>
            </a:r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超时报文后，再次向目的端发送一个</a:t>
            </a:r>
            <a:r>
              <a:rPr lang="en-US" altLang="zh-CN" smtClean="0">
                <a:latin typeface="Arial" panose="020B0604020202020204" pitchFamily="34" charset="0"/>
              </a:rPr>
              <a:t>UDP</a:t>
            </a:r>
            <a:r>
              <a:rPr lang="zh-CN" altLang="en-US" smtClean="0">
                <a:latin typeface="Arial" panose="020B0604020202020204" pitchFamily="34" charset="0"/>
              </a:rPr>
              <a:t>报文，</a:t>
            </a:r>
            <a:r>
              <a:rPr lang="en-US" altLang="zh-CN" smtClean="0">
                <a:latin typeface="Arial" panose="020B0604020202020204" pitchFamily="34" charset="0"/>
              </a:rPr>
              <a:t>TTL</a:t>
            </a:r>
            <a:r>
              <a:rPr lang="zh-CN" altLang="en-US" smtClean="0">
                <a:latin typeface="Arial" panose="020B0604020202020204" pitchFamily="34" charset="0"/>
              </a:rPr>
              <a:t>值为</a:t>
            </a:r>
            <a:r>
              <a:rPr lang="en-US" altLang="zh-CN" smtClean="0">
                <a:latin typeface="Arial" panose="020B0604020202020204" pitchFamily="34" charset="0"/>
              </a:rPr>
              <a:t>2</a:t>
            </a:r>
            <a:r>
              <a:rPr lang="zh-CN" altLang="en-US" smtClean="0">
                <a:latin typeface="Arial" panose="020B0604020202020204" pitchFamily="34" charset="0"/>
              </a:rPr>
              <a:t>。</a:t>
            </a:r>
          </a:p>
          <a:p>
            <a:r>
              <a:rPr lang="zh-CN" altLang="en-US" smtClean="0">
                <a:latin typeface="Arial" panose="020B0604020202020204" pitchFamily="34" charset="0"/>
              </a:rPr>
              <a:t>第二跳（</a:t>
            </a:r>
            <a:r>
              <a:rPr lang="en-US" altLang="zh-CN" smtClean="0">
                <a:latin typeface="Arial" panose="020B0604020202020204" pitchFamily="34" charset="0"/>
              </a:rPr>
              <a:t>RTC</a:t>
            </a:r>
            <a:r>
              <a:rPr lang="zh-CN" altLang="en-US" smtClean="0">
                <a:latin typeface="Arial" panose="020B0604020202020204" pitchFamily="34" charset="0"/>
              </a:rPr>
              <a:t>）收到源端发出的</a:t>
            </a:r>
            <a:r>
              <a:rPr lang="en-US" altLang="zh-CN" smtClean="0">
                <a:latin typeface="Arial" panose="020B0604020202020204" pitchFamily="34" charset="0"/>
              </a:rPr>
              <a:t>UDP</a:t>
            </a:r>
            <a:r>
              <a:rPr lang="zh-CN" altLang="en-US" smtClean="0">
                <a:latin typeface="Arial" panose="020B0604020202020204" pitchFamily="34" charset="0"/>
              </a:rPr>
              <a:t>报文后，回应一个</a:t>
            </a:r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超时报文，这样源端就得到了</a:t>
            </a:r>
            <a:r>
              <a:rPr lang="en-US" altLang="zh-CN" smtClean="0">
                <a:latin typeface="Arial" panose="020B0604020202020204" pitchFamily="34" charset="0"/>
              </a:rPr>
              <a:t>RTC</a:t>
            </a:r>
            <a:r>
              <a:rPr lang="zh-CN" altLang="en-US" smtClean="0">
                <a:latin typeface="Arial" panose="020B0604020202020204" pitchFamily="34" charset="0"/>
              </a:rPr>
              <a:t>的地址（</a:t>
            </a:r>
            <a:r>
              <a:rPr lang="en-US" altLang="zh-CN" smtClean="0">
                <a:latin typeface="Arial" panose="020B0604020202020204" pitchFamily="34" charset="0"/>
              </a:rPr>
              <a:t>20.0.0.2</a:t>
            </a:r>
            <a:r>
              <a:rPr lang="zh-CN" altLang="en-US" smtClean="0">
                <a:latin typeface="Arial" panose="020B0604020202020204" pitchFamily="34" charset="0"/>
              </a:rPr>
              <a:t>）。</a:t>
            </a:r>
          </a:p>
          <a:p>
            <a:r>
              <a:rPr lang="zh-CN" altLang="en-US" smtClean="0">
                <a:latin typeface="Arial" panose="020B0604020202020204" pitchFamily="34" charset="0"/>
              </a:rPr>
              <a:t>以上过程不断进行，直到目的端收到源端发送的</a:t>
            </a:r>
            <a:r>
              <a:rPr lang="en-US" altLang="zh-CN" smtClean="0">
                <a:latin typeface="Arial" panose="020B0604020202020204" pitchFamily="34" charset="0"/>
              </a:rPr>
              <a:t>UDP</a:t>
            </a:r>
            <a:r>
              <a:rPr lang="zh-CN" altLang="en-US" smtClean="0">
                <a:latin typeface="Arial" panose="020B0604020202020204" pitchFamily="34" charset="0"/>
              </a:rPr>
              <a:t>报文后，判断出目的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地址是本机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地址，则处理此报文。根据报文中的目的</a:t>
            </a:r>
            <a:r>
              <a:rPr lang="en-US" altLang="zh-CN" smtClean="0">
                <a:latin typeface="Arial" panose="020B0604020202020204" pitchFamily="34" charset="0"/>
              </a:rPr>
              <a:t>UDP</a:t>
            </a:r>
            <a:r>
              <a:rPr lang="zh-CN" altLang="en-US" smtClean="0">
                <a:latin typeface="Arial" panose="020B0604020202020204" pitchFamily="34" charset="0"/>
              </a:rPr>
              <a:t>端口号寻找占用此端口号的上层协议，因目的端没有应用程序使用该</a:t>
            </a:r>
            <a:r>
              <a:rPr lang="en-US" altLang="zh-CN" smtClean="0">
                <a:latin typeface="Arial" panose="020B0604020202020204" pitchFamily="34" charset="0"/>
              </a:rPr>
              <a:t>UDP</a:t>
            </a:r>
            <a:r>
              <a:rPr lang="zh-CN" altLang="en-US" smtClean="0">
                <a:latin typeface="Arial" panose="020B0604020202020204" pitchFamily="34" charset="0"/>
              </a:rPr>
              <a:t>端口号，则向源端返回一个</a:t>
            </a:r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端口不可达（</a:t>
            </a:r>
            <a:r>
              <a:rPr lang="en-US" altLang="zh-CN" smtClean="0">
                <a:latin typeface="Arial" panose="020B0604020202020204" pitchFamily="34" charset="0"/>
              </a:rPr>
              <a:t>Destination Unreachable</a:t>
            </a:r>
            <a:r>
              <a:rPr lang="zh-CN" altLang="en-US" smtClean="0">
                <a:latin typeface="Arial" panose="020B0604020202020204" pitchFamily="34" charset="0"/>
              </a:rPr>
              <a:t>）报文。</a:t>
            </a:r>
          </a:p>
          <a:p>
            <a:r>
              <a:rPr lang="zh-CN" altLang="en-US" smtClean="0">
                <a:latin typeface="Arial" panose="020B0604020202020204" pitchFamily="34" charset="0"/>
              </a:rPr>
              <a:t>源端收到</a:t>
            </a:r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端口不可达报文后，判断出</a:t>
            </a:r>
            <a:r>
              <a:rPr lang="en-US" altLang="zh-CN" smtClean="0">
                <a:latin typeface="Arial" panose="020B0604020202020204" pitchFamily="34" charset="0"/>
              </a:rPr>
              <a:t>UDP</a:t>
            </a:r>
            <a:r>
              <a:rPr lang="zh-CN" altLang="en-US" smtClean="0">
                <a:latin typeface="Arial" panose="020B0604020202020204" pitchFamily="34" charset="0"/>
              </a:rPr>
              <a:t>报文已经到达目的端，则停止</a:t>
            </a:r>
            <a:r>
              <a:rPr lang="en-US" altLang="zh-CN" smtClean="0">
                <a:latin typeface="Arial" panose="020B0604020202020204" pitchFamily="34" charset="0"/>
              </a:rPr>
              <a:t>Tracert</a:t>
            </a:r>
            <a:r>
              <a:rPr lang="zh-CN" altLang="en-US" smtClean="0">
                <a:latin typeface="Arial" panose="020B0604020202020204" pitchFamily="34" charset="0"/>
              </a:rPr>
              <a:t>程序，从而得到数据报文从源端到目的端所经历的路径（</a:t>
            </a:r>
            <a:r>
              <a:rPr lang="en-US" altLang="zh-CN" smtClean="0">
                <a:latin typeface="Arial" panose="020B0604020202020204" pitchFamily="34" charset="0"/>
              </a:rPr>
              <a:t>10.0.0.2</a:t>
            </a:r>
            <a:r>
              <a:rPr lang="zh-CN" altLang="en-US" smtClean="0">
                <a:latin typeface="Arial" panose="020B0604020202020204" pitchFamily="34" charset="0"/>
              </a:rPr>
              <a:t>；</a:t>
            </a:r>
            <a:r>
              <a:rPr lang="en-US" altLang="zh-CN" smtClean="0">
                <a:latin typeface="Arial" panose="020B0604020202020204" pitchFamily="34" charset="0"/>
              </a:rPr>
              <a:t>20.0.0.2</a:t>
            </a:r>
            <a:r>
              <a:rPr lang="zh-CN" altLang="en-US" smtClean="0">
                <a:latin typeface="Arial" panose="020B0604020202020204" pitchFamily="34" charset="0"/>
              </a:rPr>
              <a:t>；</a:t>
            </a:r>
            <a:r>
              <a:rPr lang="en-US" altLang="zh-CN" smtClean="0">
                <a:latin typeface="Arial" panose="020B0604020202020204" pitchFamily="34" charset="0"/>
              </a:rPr>
              <a:t>30.0.0.2</a:t>
            </a:r>
            <a:r>
              <a:rPr lang="zh-CN" altLang="en-US" smtClean="0">
                <a:latin typeface="Arial" panose="020B0604020202020204" pitchFamily="34" charset="0"/>
              </a:rPr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val="29714835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4588" y="4356100"/>
            <a:ext cx="45720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>
              <a:buFont typeface="Calibri" panose="020F0502020204030204" pitchFamily="34" charset="0"/>
              <a:buAutoNum type="arabicPeriod"/>
            </a:pPr>
            <a:r>
              <a:rPr lang="en-US" altLang="zh-CN" smtClean="0">
                <a:latin typeface="Arial" panose="020B0604020202020204" pitchFamily="34" charset="0"/>
              </a:rPr>
              <a:t>Ping</a:t>
            </a:r>
            <a:r>
              <a:rPr lang="zh-CN" altLang="en-US" smtClean="0">
                <a:latin typeface="Arial" panose="020B0604020202020204" pitchFamily="34" charset="0"/>
              </a:rPr>
              <a:t>利用</a:t>
            </a:r>
            <a:r>
              <a:rPr lang="en-US" altLang="zh-CN" smtClean="0">
                <a:latin typeface="Arial" panose="020B0604020202020204" pitchFamily="34" charset="0"/>
              </a:rPr>
              <a:t>ICMP Echo</a:t>
            </a:r>
            <a:r>
              <a:rPr lang="zh-CN" altLang="en-US" smtClean="0">
                <a:latin typeface="Arial" panose="020B0604020202020204" pitchFamily="34" charset="0"/>
              </a:rPr>
              <a:t>请求消息（</a:t>
            </a:r>
            <a:r>
              <a:rPr lang="en-US" altLang="zh-CN" smtClean="0">
                <a:latin typeface="Arial" panose="020B0604020202020204" pitchFamily="34" charset="0"/>
              </a:rPr>
              <a:t>Type</a:t>
            </a:r>
            <a:r>
              <a:rPr lang="zh-CN" altLang="en-US" smtClean="0">
                <a:latin typeface="Arial" panose="020B0604020202020204" pitchFamily="34" charset="0"/>
              </a:rPr>
              <a:t>值为</a:t>
            </a:r>
            <a:r>
              <a:rPr lang="en-US" altLang="zh-CN" smtClean="0">
                <a:latin typeface="Arial" panose="020B0604020202020204" pitchFamily="34" charset="0"/>
              </a:rPr>
              <a:t>8</a:t>
            </a:r>
            <a:r>
              <a:rPr lang="zh-CN" altLang="en-US" smtClean="0">
                <a:latin typeface="Arial" panose="020B0604020202020204" pitchFamily="34" charset="0"/>
              </a:rPr>
              <a:t>）来发起检测目的可达性。目的端收到</a:t>
            </a:r>
            <a:r>
              <a:rPr lang="en-US" altLang="zh-CN" smtClean="0">
                <a:latin typeface="Arial" panose="020B0604020202020204" pitchFamily="34" charset="0"/>
              </a:rPr>
              <a:t>ICMP Echo</a:t>
            </a:r>
            <a:r>
              <a:rPr lang="zh-CN" altLang="en-US" smtClean="0">
                <a:latin typeface="Arial" panose="020B0604020202020204" pitchFamily="34" charset="0"/>
              </a:rPr>
              <a:t>请求消息后，根据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报文头中的源地址向源端发送</a:t>
            </a:r>
            <a:r>
              <a:rPr lang="en-US" altLang="zh-CN" smtClean="0">
                <a:latin typeface="Arial" panose="020B0604020202020204" pitchFamily="34" charset="0"/>
              </a:rPr>
              <a:t>ICMP Echo</a:t>
            </a:r>
            <a:r>
              <a:rPr lang="zh-CN" altLang="en-US" smtClean="0">
                <a:latin typeface="Arial" panose="020B0604020202020204" pitchFamily="34" charset="0"/>
              </a:rPr>
              <a:t>回复消息（</a:t>
            </a:r>
            <a:r>
              <a:rPr lang="en-US" altLang="zh-CN" smtClean="0">
                <a:latin typeface="Arial" panose="020B0604020202020204" pitchFamily="34" charset="0"/>
              </a:rPr>
              <a:t>Type</a:t>
            </a:r>
            <a:r>
              <a:rPr lang="zh-CN" altLang="en-US" smtClean="0">
                <a:latin typeface="Arial" panose="020B0604020202020204" pitchFamily="34" charset="0"/>
              </a:rPr>
              <a:t>值为</a:t>
            </a:r>
            <a:r>
              <a:rPr lang="en-US" altLang="zh-CN" smtClean="0">
                <a:latin typeface="Arial" panose="020B0604020202020204" pitchFamily="34" charset="0"/>
              </a:rPr>
              <a:t>0</a:t>
            </a:r>
            <a:r>
              <a:rPr lang="zh-CN" altLang="en-US" smtClean="0">
                <a:latin typeface="Arial" panose="020B0604020202020204" pitchFamily="34" charset="0"/>
              </a:rPr>
              <a:t>）。</a:t>
            </a:r>
            <a:endParaRPr lang="en-US" altLang="zh-CN" smtClean="0">
              <a:latin typeface="Arial" panose="020B0604020202020204" pitchFamily="34" charset="0"/>
            </a:endParaRPr>
          </a:p>
          <a:p>
            <a:pPr marL="228600" indent="-228600" eaLnBrk="1" hangingPunct="1">
              <a:buFont typeface="Calibri" panose="020F0502020204030204" pitchFamily="34" charset="0"/>
              <a:buAutoNum type="arabicPeriod"/>
            </a:pPr>
            <a:r>
              <a:rPr lang="zh-CN" altLang="en-US" smtClean="0">
                <a:latin typeface="Arial" panose="020B0604020202020204" pitchFamily="34" charset="0"/>
              </a:rPr>
              <a:t>如果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数据包在到达目的地之前</a:t>
            </a:r>
            <a:r>
              <a:rPr lang="en-US" altLang="zh-CN" smtClean="0">
                <a:latin typeface="Arial" panose="020B0604020202020204" pitchFamily="34" charset="0"/>
              </a:rPr>
              <a:t>TTL</a:t>
            </a:r>
            <a:r>
              <a:rPr lang="zh-CN" altLang="en-US" smtClean="0">
                <a:latin typeface="Arial" panose="020B0604020202020204" pitchFamily="34" charset="0"/>
              </a:rPr>
              <a:t>值已经降为</a:t>
            </a:r>
            <a:r>
              <a:rPr lang="en-US" altLang="zh-CN" smtClean="0">
                <a:latin typeface="Arial" panose="020B0604020202020204" pitchFamily="34" charset="0"/>
              </a:rPr>
              <a:t>0</a:t>
            </a:r>
            <a:r>
              <a:rPr lang="zh-CN" altLang="en-US" smtClean="0">
                <a:latin typeface="Arial" panose="020B0604020202020204" pitchFamily="34" charset="0"/>
              </a:rPr>
              <a:t>，则收到</a:t>
            </a:r>
            <a:r>
              <a:rPr lang="en-US" altLang="zh-CN" smtClean="0">
                <a:latin typeface="Arial" panose="020B0604020202020204" pitchFamily="34" charset="0"/>
              </a:rPr>
              <a:t>IP</a:t>
            </a:r>
            <a:r>
              <a:rPr lang="zh-CN" altLang="en-US" smtClean="0">
                <a:latin typeface="Arial" panose="020B0604020202020204" pitchFamily="34" charset="0"/>
              </a:rPr>
              <a:t>数据包的网络设备会丢弃该数据包，并向源端发送</a:t>
            </a:r>
            <a:r>
              <a:rPr lang="en-US" altLang="zh-CN" smtClean="0">
                <a:latin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</a:rPr>
              <a:t>消息通知源端</a:t>
            </a:r>
            <a:r>
              <a:rPr lang="en-US" altLang="zh-CN" smtClean="0">
                <a:latin typeface="Arial" panose="020B0604020202020204" pitchFamily="34" charset="0"/>
              </a:rPr>
              <a:t>TTL</a:t>
            </a:r>
            <a:r>
              <a:rPr lang="zh-CN" altLang="en-US" smtClean="0">
                <a:latin typeface="Arial" panose="020B0604020202020204" pitchFamily="34" charset="0"/>
              </a:rPr>
              <a:t>超时。</a:t>
            </a:r>
            <a:endParaRPr lang="en-US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641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518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76" descr="新版面封面－红色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44000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77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5578475"/>
            <a:ext cx="8207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>
            <a:off x="755650" y="6205538"/>
            <a:ext cx="2616200" cy="26193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78220" tIns="39109" rIns="78220" bIns="39109">
            <a:spAutoFit/>
          </a:bodyPr>
          <a:lstStyle>
            <a:lvl1pPr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defTabSz="784225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784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784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784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784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200" dirty="0">
                <a:latin typeface="FrutigerNext LT Bold" charset="0"/>
                <a:ea typeface="MS PGothic" pitchFamily="34" charset="-128"/>
              </a:rPr>
              <a:t>HUAWEI TECHNOLOGIES CO., LTD.</a:t>
            </a:r>
            <a:endParaRPr lang="en-US" altLang="zh-CN" dirty="0">
              <a:ea typeface="MS PGothic" pitchFamily="34" charset="-128"/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755650" y="2263775"/>
            <a:ext cx="5688013" cy="57943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矩形 6"/>
          <p:cNvSpPr>
            <a:spLocks noGrp="1" noChangeArrowheads="1"/>
          </p:cNvSpPr>
          <p:nvPr>
            <p:ph type="dt" sz="quarter" idx="10"/>
          </p:nvPr>
        </p:nvSpPr>
        <p:spPr>
          <a:xfrm>
            <a:off x="649288" y="669925"/>
            <a:ext cx="2530475" cy="476250"/>
          </a:xfrm>
        </p:spPr>
        <p:txBody>
          <a:bodyPr lIns="91440" tIns="45720" rIns="91440" bIns="45720"/>
          <a:lstStyle>
            <a:lvl1pPr defTabSz="914400" eaLnBrk="1" hangingPunct="1">
              <a:lnSpc>
                <a:spcPct val="100000"/>
              </a:lnSpc>
              <a:defRPr kumimoji="1" sz="1400">
                <a:solidFill>
                  <a:srgbClr val="808080"/>
                </a:solidFill>
                <a:latin typeface="FrutigerNext LT Bold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3814726"/>
      </p:ext>
    </p:extLst>
  </p:cSld>
  <p:clrMapOvr>
    <a:masterClrMapping/>
  </p:clrMapOvr>
  <p:transition spd="slow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11"/>
          </p:nvPr>
        </p:nvSpPr>
        <p:spPr>
          <a:xfrm>
            <a:off x="387350" y="1393825"/>
            <a:ext cx="7929563" cy="4195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</p:txBody>
      </p:sp>
      <p:sp>
        <p:nvSpPr>
          <p:cNvPr id="4" name="Rectangle 7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Page </a:t>
            </a:r>
            <a:fld id="{27D33BBB-1AE6-4B23-AF88-831E50E3ACA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65172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536" y="1393478"/>
            <a:ext cx="3887787" cy="41957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2650" y="1393478"/>
            <a:ext cx="3889375" cy="41957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7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Page </a:t>
            </a:r>
            <a:fld id="{1F4BCB8F-6E0F-44D5-8805-F93FCA52D0E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080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7876716"/>
      </p:ext>
    </p:extLst>
  </p:cSld>
  <p:clrMapOvr>
    <a:masterClrMapping/>
  </p:clrMapOvr>
  <p:transition advClick="0" advTm="800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269789"/>
      </p:ext>
    </p:extLst>
  </p:cSld>
  <p:clrMapOvr>
    <a:masterClrMapping/>
  </p:clrMapOvr>
  <p:transition advClick="0" advTm="8000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 descr="d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4588"/>
            <a:ext cx="9150350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文本框 3"/>
          <p:cNvSpPr txBox="1">
            <a:spLocks noChangeArrowheads="1"/>
          </p:cNvSpPr>
          <p:nvPr/>
        </p:nvSpPr>
        <p:spPr bwMode="auto">
          <a:xfrm>
            <a:off x="652463" y="6438900"/>
            <a:ext cx="2752725" cy="261938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80098" tIns="40050" rIns="80098" bIns="40050">
            <a:spAutoFit/>
          </a:bodyPr>
          <a:lstStyle>
            <a:lvl1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en-US" altLang="zh-CN" sz="1200">
                <a:latin typeface="FrutigerNext LT Bold" charset="0"/>
                <a:ea typeface="MS PGothic" pitchFamily="34" charset="-128"/>
              </a:rPr>
              <a:t>HUAWEI TECHNOLOGIES CO., LTD.</a:t>
            </a:r>
            <a:endParaRPr lang="en-US" altLang="zh-CN" sz="2200">
              <a:ea typeface="MS PGothic" pitchFamily="34" charset="-128"/>
            </a:endParaRPr>
          </a:p>
        </p:txBody>
      </p:sp>
      <p:pic>
        <p:nvPicPr>
          <p:cNvPr id="1028" name="图片 4" descr="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6399213"/>
            <a:ext cx="13112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矩形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61113" y="6489700"/>
            <a:ext cx="2097087" cy="4556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85000"/>
              </a:lnSpc>
              <a:defRPr sz="1200">
                <a:latin typeface="FrutigerNext LT Bold" panose="020B0803040504020204" pitchFamily="34" charset="0"/>
              </a:defRPr>
            </a:lvl1pPr>
          </a:lstStyle>
          <a:p>
            <a:pPr>
              <a:defRPr/>
            </a:pPr>
            <a:r>
              <a:rPr lang="de-DE" altLang="zh-CN"/>
              <a:t>Page </a:t>
            </a:r>
            <a:fld id="{C482E68D-F721-4374-82EB-8B1171679928}" type="slidenum">
              <a:rPr lang="de-DE" altLang="zh-CN"/>
              <a:pPr>
                <a:defRPr/>
              </a:pPr>
              <a:t>‹#›</a:t>
            </a:fld>
            <a:endParaRPr lang="en-GB" altLang="zh-CN"/>
          </a:p>
        </p:txBody>
      </p:sp>
      <p:sp>
        <p:nvSpPr>
          <p:cNvPr id="1030" name="矩形 6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333375"/>
            <a:ext cx="7745412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1" name="矩形 7"/>
          <p:cNvSpPr>
            <a:spLocks noChangeArrowheads="1"/>
          </p:cNvSpPr>
          <p:nvPr/>
        </p:nvSpPr>
        <p:spPr bwMode="auto">
          <a:xfrm>
            <a:off x="3892550" y="6438900"/>
            <a:ext cx="15494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67" tIns="40030" rIns="80067" bIns="40030">
            <a:spAutoFit/>
          </a:bodyPr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zh-CN" sz="1200" smtClean="0">
                <a:latin typeface="FrutigerNext LT Bold" panose="020B0803040504020204" pitchFamily="34" charset="0"/>
              </a:rPr>
              <a:t>Huawei Confidential </a:t>
            </a:r>
          </a:p>
        </p:txBody>
      </p:sp>
      <p:sp>
        <p:nvSpPr>
          <p:cNvPr id="1032" name="矩形 8"/>
          <p:cNvSpPr>
            <a:spLocks noChangeArrowheads="1"/>
          </p:cNvSpPr>
          <p:nvPr/>
        </p:nvSpPr>
        <p:spPr bwMode="auto">
          <a:xfrm>
            <a:off x="-1908175" y="528638"/>
            <a:ext cx="1844675" cy="530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98" tIns="40050" rIns="80098" bIns="40050"/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</a:rPr>
              <a:t>英文标题</a:t>
            </a:r>
            <a:r>
              <a:rPr lang="en-US" altLang="zh-CN" sz="1100" smtClean="0">
                <a:solidFill>
                  <a:schemeClr val="bg1"/>
                </a:solidFill>
              </a:rPr>
              <a:t>:32-35pt 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</a:rPr>
              <a:t>颜色</a:t>
            </a:r>
            <a:r>
              <a:rPr lang="en-US" altLang="zh-CN" sz="1100" smtClean="0">
                <a:solidFill>
                  <a:schemeClr val="bg1"/>
                </a:solidFill>
              </a:rPr>
              <a:t>: R153 G0 B0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  <a:latin typeface="FrutigerNext LT Regular" panose="020B0503040504020204" pitchFamily="34" charset="0"/>
              </a:rPr>
              <a:t>内部使用字体 </a:t>
            </a:r>
            <a:r>
              <a:rPr lang="en-US" altLang="zh-CN" sz="1100" smtClean="0">
                <a:solidFill>
                  <a:schemeClr val="bg1"/>
                </a:solidFill>
                <a:latin typeface="FrutigerNext LT Regular" panose="020B0503040504020204" pitchFamily="34" charset="0"/>
              </a:rPr>
              <a:t>: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en-US" altLang="zh-CN" sz="1100" smtClean="0">
                <a:solidFill>
                  <a:schemeClr val="bg1"/>
                </a:solidFill>
                <a:latin typeface="FrutigerNext LT Regular" panose="020B0503040504020204" pitchFamily="34" charset="0"/>
              </a:rPr>
              <a:t>FrutigerNext LT Medium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  <a:latin typeface="FrutigerNext LT Regular" panose="020B0503040504020204" pitchFamily="34" charset="0"/>
              </a:rPr>
              <a:t>外部使用字体 </a:t>
            </a:r>
            <a:r>
              <a:rPr lang="en-US" altLang="zh-CN" sz="1100" smtClean="0">
                <a:solidFill>
                  <a:schemeClr val="bg1"/>
                </a:solidFill>
                <a:latin typeface="FrutigerNext LT Regular" panose="020B0503040504020204" pitchFamily="34" charset="0"/>
              </a:rPr>
              <a:t>: Arial</a:t>
            </a:r>
          </a:p>
          <a:p>
            <a:pPr algn="r">
              <a:lnSpc>
                <a:spcPct val="7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endParaRPr lang="en-US" altLang="zh-CN" sz="1100" smtClean="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</a:rPr>
              <a:t>中文标题</a:t>
            </a:r>
            <a:r>
              <a:rPr lang="en-US" altLang="zh-CN" sz="1100" smtClean="0">
                <a:solidFill>
                  <a:schemeClr val="bg1"/>
                </a:solidFill>
              </a:rPr>
              <a:t>:30-32pt 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</a:rPr>
              <a:t>颜色</a:t>
            </a:r>
            <a:r>
              <a:rPr lang="en-US" altLang="zh-CN" sz="1100" smtClean="0">
                <a:solidFill>
                  <a:schemeClr val="bg1"/>
                </a:solidFill>
              </a:rPr>
              <a:t>: R153 G0 B0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</a:rPr>
              <a:t>字体</a:t>
            </a:r>
            <a:r>
              <a:rPr lang="en-US" altLang="zh-CN" sz="1100" smtClean="0">
                <a:solidFill>
                  <a:schemeClr val="bg1"/>
                </a:solidFill>
              </a:rPr>
              <a:t>:</a:t>
            </a:r>
            <a:r>
              <a:rPr lang="zh-CN" altLang="en-US" sz="1100" smtClean="0">
                <a:solidFill>
                  <a:schemeClr val="bg1"/>
                </a:solidFill>
              </a:rPr>
              <a:t>黑体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endParaRPr lang="zh-CN" altLang="en-US" sz="1100" smtClean="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endParaRPr lang="zh-CN" altLang="en-US" sz="1100" smtClean="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endParaRPr lang="zh-CN" altLang="en-US" sz="1100" smtClean="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</a:rPr>
              <a:t>英文正文</a:t>
            </a:r>
            <a:r>
              <a:rPr lang="en-US" altLang="zh-CN" sz="1100" smtClean="0">
                <a:solidFill>
                  <a:schemeClr val="bg1"/>
                </a:solidFill>
              </a:rPr>
              <a:t>:20-22pt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</a:rPr>
              <a:t>子目录 </a:t>
            </a:r>
            <a:r>
              <a:rPr lang="en-US" altLang="zh-CN" sz="1100" smtClean="0">
                <a:solidFill>
                  <a:schemeClr val="bg1"/>
                </a:solidFill>
              </a:rPr>
              <a:t>(2-5</a:t>
            </a:r>
            <a:r>
              <a:rPr lang="zh-CN" altLang="en-US" sz="1100" smtClean="0">
                <a:solidFill>
                  <a:schemeClr val="bg1"/>
                </a:solidFill>
              </a:rPr>
              <a:t>级</a:t>
            </a:r>
            <a:r>
              <a:rPr lang="en-US" altLang="zh-CN" sz="1100" smtClean="0">
                <a:solidFill>
                  <a:schemeClr val="bg1"/>
                </a:solidFill>
              </a:rPr>
              <a:t>) :18pt 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</a:rPr>
              <a:t>颜色</a:t>
            </a:r>
            <a:r>
              <a:rPr lang="en-US" altLang="zh-CN" sz="1100" smtClean="0">
                <a:solidFill>
                  <a:schemeClr val="bg1"/>
                </a:solidFill>
              </a:rPr>
              <a:t>:</a:t>
            </a:r>
            <a:r>
              <a:rPr lang="zh-CN" altLang="en-US" sz="1100" smtClean="0">
                <a:solidFill>
                  <a:schemeClr val="bg1"/>
                </a:solidFill>
              </a:rPr>
              <a:t>黑色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  <a:latin typeface="FrutigerNext LT Regular" panose="020B0503040504020204" pitchFamily="34" charset="0"/>
              </a:rPr>
              <a:t>内部使用字体 </a:t>
            </a:r>
            <a:r>
              <a:rPr lang="en-US" altLang="zh-CN" sz="1100" smtClean="0">
                <a:solidFill>
                  <a:schemeClr val="bg1"/>
                </a:solidFill>
                <a:latin typeface="FrutigerNext LT Regular" panose="020B0503040504020204" pitchFamily="34" charset="0"/>
              </a:rPr>
              <a:t>: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en-US" altLang="zh-CN" sz="1100" smtClean="0">
                <a:solidFill>
                  <a:schemeClr val="bg1"/>
                </a:solidFill>
                <a:latin typeface="FrutigerNext LT Regular" panose="020B0503040504020204" pitchFamily="34" charset="0"/>
              </a:rPr>
              <a:t>FrutigerNext LT Regular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  <a:latin typeface="FrutigerNext LT Regular" panose="020B0503040504020204" pitchFamily="34" charset="0"/>
              </a:rPr>
              <a:t>外部使用字体 </a:t>
            </a:r>
            <a:r>
              <a:rPr lang="en-US" altLang="zh-CN" sz="1100" smtClean="0">
                <a:solidFill>
                  <a:schemeClr val="bg1"/>
                </a:solidFill>
                <a:latin typeface="FrutigerNext LT Regular" panose="020B0503040504020204" pitchFamily="34" charset="0"/>
              </a:rPr>
              <a:t>: Arial</a:t>
            </a:r>
          </a:p>
          <a:p>
            <a:pPr algn="r">
              <a:lnSpc>
                <a:spcPct val="7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endParaRPr lang="en-US" altLang="zh-CN" sz="1100" smtClean="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</a:rPr>
              <a:t>中文正文</a:t>
            </a:r>
            <a:r>
              <a:rPr lang="en-US" altLang="zh-CN" sz="1100" smtClean="0">
                <a:solidFill>
                  <a:schemeClr val="bg1"/>
                </a:solidFill>
              </a:rPr>
              <a:t>:18-20pt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</a:rPr>
              <a:t>子目录</a:t>
            </a:r>
            <a:r>
              <a:rPr lang="en-US" altLang="zh-CN" sz="1100" smtClean="0">
                <a:solidFill>
                  <a:schemeClr val="bg1"/>
                </a:solidFill>
              </a:rPr>
              <a:t>(2-5</a:t>
            </a:r>
            <a:r>
              <a:rPr lang="zh-CN" altLang="en-US" sz="1100" smtClean="0">
                <a:solidFill>
                  <a:schemeClr val="bg1"/>
                </a:solidFill>
              </a:rPr>
              <a:t>级</a:t>
            </a:r>
            <a:r>
              <a:rPr lang="en-US" altLang="zh-CN" sz="1100" smtClean="0">
                <a:solidFill>
                  <a:schemeClr val="bg1"/>
                </a:solidFill>
              </a:rPr>
              <a:t>):18pt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</a:rPr>
              <a:t>颜色</a:t>
            </a:r>
            <a:r>
              <a:rPr lang="en-US" altLang="zh-CN" sz="1100" smtClean="0">
                <a:solidFill>
                  <a:schemeClr val="bg1"/>
                </a:solidFill>
              </a:rPr>
              <a:t>:</a:t>
            </a:r>
            <a:r>
              <a:rPr lang="zh-CN" altLang="en-US" sz="1100" smtClean="0">
                <a:solidFill>
                  <a:schemeClr val="bg1"/>
                </a:solidFill>
              </a:rPr>
              <a:t>黑色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</a:rPr>
              <a:t>字体</a:t>
            </a:r>
            <a:r>
              <a:rPr lang="en-US" altLang="zh-CN" sz="1100" smtClean="0">
                <a:solidFill>
                  <a:schemeClr val="bg1"/>
                </a:solidFill>
              </a:rPr>
              <a:t>:</a:t>
            </a:r>
            <a:r>
              <a:rPr lang="zh-CN" altLang="en-US" sz="1100" smtClean="0">
                <a:solidFill>
                  <a:schemeClr val="bg1"/>
                </a:solidFill>
              </a:rPr>
              <a:t>细黑体 </a:t>
            </a: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endParaRPr lang="zh-CN" altLang="en-US" sz="1100" smtClean="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endParaRPr lang="zh-CN" altLang="en-US" sz="1100" smtClean="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endParaRPr lang="zh-CN" altLang="en-US" sz="1100" smtClean="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endParaRPr lang="zh-CN" altLang="en-US" sz="1100" smtClean="0">
              <a:solidFill>
                <a:schemeClr val="bg1"/>
              </a:solidFill>
            </a:endParaRPr>
          </a:p>
          <a:p>
            <a:pPr algn="r"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endParaRPr lang="en-US" altLang="zh-CN" sz="1100" smtClean="0"/>
          </a:p>
        </p:txBody>
      </p:sp>
      <p:sp>
        <p:nvSpPr>
          <p:cNvPr id="1033" name="矩形 9"/>
          <p:cNvSpPr>
            <a:spLocks noChangeArrowheads="1"/>
          </p:cNvSpPr>
          <p:nvPr/>
        </p:nvSpPr>
        <p:spPr bwMode="auto">
          <a:xfrm>
            <a:off x="9199563" y="1423988"/>
            <a:ext cx="1049337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98" tIns="40050" rIns="80098" bIns="40050"/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  <a:latin typeface="华文细黑" panose="02010600040101010101" pitchFamily="2" charset="-122"/>
              </a:rPr>
              <a:t>配色参考方案：</a:t>
            </a:r>
          </a:p>
          <a:p>
            <a:pPr>
              <a:lnSpc>
                <a:spcPct val="120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  <a:latin typeface="华文细黑" panose="02010600040101010101" pitchFamily="2" charset="-122"/>
              </a:rPr>
              <a:t>建议同一页面内不超过四种颜色，以下是</a:t>
            </a:r>
            <a:r>
              <a:rPr lang="en-US" altLang="zh-CN" sz="1100" smtClean="0">
                <a:solidFill>
                  <a:schemeClr val="bg1"/>
                </a:solidFill>
                <a:latin typeface="华文细黑" panose="02010600040101010101" pitchFamily="2" charset="-122"/>
              </a:rPr>
              <a:t>13</a:t>
            </a:r>
            <a:r>
              <a:rPr lang="zh-CN" altLang="en-US" sz="1100" smtClean="0">
                <a:solidFill>
                  <a:schemeClr val="bg1"/>
                </a:solidFill>
                <a:latin typeface="华文细黑" panose="02010600040101010101" pitchFamily="2" charset="-122"/>
              </a:rPr>
              <a:t>组配色方案，同一页面内只选择一组使用。（仅供参考）</a:t>
            </a: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endParaRPr lang="zh-CN" altLang="en-US" sz="1100" smtClean="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Char char="l"/>
              <a:defRPr/>
            </a:pPr>
            <a:endParaRPr lang="zh-CN" altLang="en-US" sz="1100" smtClean="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Char char="l"/>
              <a:defRPr/>
            </a:pPr>
            <a:endParaRPr lang="en-US" altLang="zh-CN" sz="1100" smtClean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034" name="矩形 10"/>
          <p:cNvSpPr>
            <a:spLocks noChangeArrowheads="1"/>
          </p:cNvSpPr>
          <p:nvPr/>
        </p:nvSpPr>
        <p:spPr bwMode="auto">
          <a:xfrm>
            <a:off x="9199563" y="-61913"/>
            <a:ext cx="1049337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98" tIns="40050" rIns="80098" bIns="40050"/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lang="zh-CN" altLang="en-US" sz="1100" smtClean="0">
                <a:solidFill>
                  <a:schemeClr val="bg1"/>
                </a:solidFill>
                <a:latin typeface="华文细黑" panose="02010600040101010101" pitchFamily="2" charset="-122"/>
              </a:rPr>
              <a:t>客户或者合作伙伴的标志放在右上角</a:t>
            </a:r>
            <a:r>
              <a:rPr lang="en-US" altLang="zh-CN" sz="1100" smtClean="0">
                <a:solidFill>
                  <a:schemeClr val="bg1"/>
                </a:solidFill>
                <a:latin typeface="华文细黑" panose="02010600040101010101" pitchFamily="2" charset="-122"/>
              </a:rPr>
              <a:t>.</a:t>
            </a: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None/>
              <a:defRPr/>
            </a:pPr>
            <a:endParaRPr lang="en-US" altLang="zh-CN" sz="1100" smtClean="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Char char="l"/>
              <a:defRPr/>
            </a:pPr>
            <a:endParaRPr lang="en-US" altLang="zh-CN" sz="1100" smtClean="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>
              <a:lnSpc>
                <a:spcPct val="125000"/>
              </a:lnSpc>
              <a:buClr>
                <a:schemeClr val="bg2"/>
              </a:buClr>
              <a:buSzPct val="60000"/>
              <a:buFont typeface="Wingdings" panose="05000000000000000000" pitchFamily="2" charset="2"/>
              <a:buChar char="l"/>
              <a:defRPr/>
            </a:pPr>
            <a:endParaRPr lang="en-US" altLang="zh-CN" sz="1100" smtClean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035" name="矩形 12"/>
          <p:cNvSpPr>
            <a:spLocks noChangeArrowheads="1"/>
          </p:cNvSpPr>
          <p:nvPr/>
        </p:nvSpPr>
        <p:spPr bwMode="auto">
          <a:xfrm>
            <a:off x="9269413" y="3429000"/>
            <a:ext cx="919162" cy="3490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ctr">
            <a:spAutoFit/>
          </a:bodyPr>
          <a:lstStyle>
            <a:lvl1pPr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zh-CN" altLang="en-US" smtClean="0"/>
          </a:p>
        </p:txBody>
      </p:sp>
      <p:grpSp>
        <p:nvGrpSpPr>
          <p:cNvPr id="1036" name="组合 13"/>
          <p:cNvGrpSpPr>
            <a:grpSpLocks/>
          </p:cNvGrpSpPr>
          <p:nvPr/>
        </p:nvGrpSpPr>
        <p:grpSpPr bwMode="auto">
          <a:xfrm>
            <a:off x="9355138" y="3789363"/>
            <a:ext cx="739775" cy="182562"/>
            <a:chOff x="5893" y="2387"/>
            <a:chExt cx="466" cy="115"/>
          </a:xfrm>
        </p:grpSpPr>
        <p:sp>
          <p:nvSpPr>
            <p:cNvPr id="1097" name="矩形 14"/>
            <p:cNvSpPr>
              <a:spLocks noChangeArrowheads="1"/>
            </p:cNvSpPr>
            <p:nvPr userDrawn="1"/>
          </p:nvSpPr>
          <p:spPr bwMode="auto">
            <a:xfrm flipV="1">
              <a:off x="6010" y="2387"/>
              <a:ext cx="116" cy="115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98" name="矩形 15"/>
            <p:cNvSpPr>
              <a:spLocks noChangeArrowheads="1"/>
            </p:cNvSpPr>
            <p:nvPr userDrawn="1"/>
          </p:nvSpPr>
          <p:spPr bwMode="auto">
            <a:xfrm flipV="1">
              <a:off x="6126" y="2387"/>
              <a:ext cx="116" cy="1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99" name="矩形 16"/>
            <p:cNvSpPr>
              <a:spLocks noChangeArrowheads="1"/>
            </p:cNvSpPr>
            <p:nvPr userDrawn="1"/>
          </p:nvSpPr>
          <p:spPr bwMode="auto">
            <a:xfrm flipV="1">
              <a:off x="6242" y="2387"/>
              <a:ext cx="117" cy="115"/>
            </a:xfrm>
            <a:prstGeom prst="rect">
              <a:avLst/>
            </a:prstGeom>
            <a:solidFill>
              <a:srgbClr val="996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100" name="矩形 17"/>
            <p:cNvSpPr>
              <a:spLocks noChangeArrowheads="1"/>
            </p:cNvSpPr>
            <p:nvPr userDrawn="1"/>
          </p:nvSpPr>
          <p:spPr bwMode="auto">
            <a:xfrm flipV="1">
              <a:off x="5893" y="2387"/>
              <a:ext cx="117" cy="11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</p:grpSp>
      <p:grpSp>
        <p:nvGrpSpPr>
          <p:cNvPr id="1037" name="组合 18"/>
          <p:cNvGrpSpPr>
            <a:grpSpLocks/>
          </p:cNvGrpSpPr>
          <p:nvPr/>
        </p:nvGrpSpPr>
        <p:grpSpPr bwMode="auto">
          <a:xfrm>
            <a:off x="9355138" y="4005263"/>
            <a:ext cx="739775" cy="182562"/>
            <a:chOff x="5893" y="2523"/>
            <a:chExt cx="466" cy="115"/>
          </a:xfrm>
        </p:grpSpPr>
        <p:sp>
          <p:nvSpPr>
            <p:cNvPr id="1093" name="矩形 19"/>
            <p:cNvSpPr>
              <a:spLocks noChangeArrowheads="1"/>
            </p:cNvSpPr>
            <p:nvPr userDrawn="1"/>
          </p:nvSpPr>
          <p:spPr bwMode="auto">
            <a:xfrm flipV="1">
              <a:off x="6010" y="2523"/>
              <a:ext cx="116" cy="11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94" name="矩形 20"/>
            <p:cNvSpPr>
              <a:spLocks noChangeArrowheads="1"/>
            </p:cNvSpPr>
            <p:nvPr userDrawn="1"/>
          </p:nvSpPr>
          <p:spPr bwMode="auto">
            <a:xfrm flipV="1">
              <a:off x="6126" y="2523"/>
              <a:ext cx="116" cy="115"/>
            </a:xfrm>
            <a:prstGeom prst="rect">
              <a:avLst/>
            </a:pr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95" name="矩形 21"/>
            <p:cNvSpPr>
              <a:spLocks noChangeArrowheads="1"/>
            </p:cNvSpPr>
            <p:nvPr userDrawn="1"/>
          </p:nvSpPr>
          <p:spPr bwMode="auto">
            <a:xfrm flipV="1">
              <a:off x="6242" y="2523"/>
              <a:ext cx="117" cy="115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96" name="矩形 22"/>
            <p:cNvSpPr>
              <a:spLocks noChangeArrowheads="1"/>
            </p:cNvSpPr>
            <p:nvPr userDrawn="1"/>
          </p:nvSpPr>
          <p:spPr bwMode="auto">
            <a:xfrm flipV="1">
              <a:off x="5893" y="2523"/>
              <a:ext cx="117" cy="11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</p:grpSp>
      <p:grpSp>
        <p:nvGrpSpPr>
          <p:cNvPr id="1038" name="组合 23"/>
          <p:cNvGrpSpPr>
            <a:grpSpLocks/>
          </p:cNvGrpSpPr>
          <p:nvPr/>
        </p:nvGrpSpPr>
        <p:grpSpPr bwMode="auto">
          <a:xfrm>
            <a:off x="9355138" y="4221163"/>
            <a:ext cx="739775" cy="182562"/>
            <a:chOff x="5893" y="2659"/>
            <a:chExt cx="466" cy="115"/>
          </a:xfrm>
        </p:grpSpPr>
        <p:sp>
          <p:nvSpPr>
            <p:cNvPr id="1089" name="矩形 24"/>
            <p:cNvSpPr>
              <a:spLocks noChangeArrowheads="1"/>
            </p:cNvSpPr>
            <p:nvPr userDrawn="1"/>
          </p:nvSpPr>
          <p:spPr bwMode="auto">
            <a:xfrm flipV="1">
              <a:off x="6010" y="2659"/>
              <a:ext cx="116" cy="115"/>
            </a:xfrm>
            <a:prstGeom prst="rect">
              <a:avLst/>
            </a:pr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90" name="矩形 25"/>
            <p:cNvSpPr>
              <a:spLocks noChangeArrowheads="1"/>
            </p:cNvSpPr>
            <p:nvPr userDrawn="1"/>
          </p:nvSpPr>
          <p:spPr bwMode="auto">
            <a:xfrm flipV="1">
              <a:off x="6126" y="2659"/>
              <a:ext cx="116" cy="115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91" name="矩形 26"/>
            <p:cNvSpPr>
              <a:spLocks noChangeArrowheads="1"/>
            </p:cNvSpPr>
            <p:nvPr userDrawn="1"/>
          </p:nvSpPr>
          <p:spPr bwMode="auto">
            <a:xfrm flipV="1">
              <a:off x="6242" y="2659"/>
              <a:ext cx="117" cy="115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92" name="矩形 27"/>
            <p:cNvSpPr>
              <a:spLocks noChangeArrowheads="1"/>
            </p:cNvSpPr>
            <p:nvPr userDrawn="1"/>
          </p:nvSpPr>
          <p:spPr bwMode="auto">
            <a:xfrm flipV="1">
              <a:off x="5893" y="2659"/>
              <a:ext cx="117" cy="115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</p:grpSp>
      <p:grpSp>
        <p:nvGrpSpPr>
          <p:cNvPr id="1039" name="组合 28"/>
          <p:cNvGrpSpPr>
            <a:grpSpLocks/>
          </p:cNvGrpSpPr>
          <p:nvPr/>
        </p:nvGrpSpPr>
        <p:grpSpPr bwMode="auto">
          <a:xfrm>
            <a:off x="9355138" y="3573463"/>
            <a:ext cx="739775" cy="188912"/>
            <a:chOff x="5893" y="2251"/>
            <a:chExt cx="466" cy="119"/>
          </a:xfrm>
        </p:grpSpPr>
        <p:sp>
          <p:nvSpPr>
            <p:cNvPr id="1085" name="矩形 29"/>
            <p:cNvSpPr>
              <a:spLocks noChangeArrowheads="1"/>
            </p:cNvSpPr>
            <p:nvPr userDrawn="1"/>
          </p:nvSpPr>
          <p:spPr bwMode="auto">
            <a:xfrm flipV="1">
              <a:off x="6126" y="2251"/>
              <a:ext cx="116" cy="119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86" name="矩形 30"/>
            <p:cNvSpPr>
              <a:spLocks noChangeArrowheads="1"/>
            </p:cNvSpPr>
            <p:nvPr userDrawn="1"/>
          </p:nvSpPr>
          <p:spPr bwMode="auto">
            <a:xfrm flipV="1">
              <a:off x="6242" y="2251"/>
              <a:ext cx="117" cy="119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87" name="矩形 31"/>
            <p:cNvSpPr>
              <a:spLocks noChangeArrowheads="1"/>
            </p:cNvSpPr>
            <p:nvPr userDrawn="1"/>
          </p:nvSpPr>
          <p:spPr bwMode="auto">
            <a:xfrm flipV="1">
              <a:off x="5893" y="2251"/>
              <a:ext cx="117" cy="119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88" name="矩形 32"/>
            <p:cNvSpPr>
              <a:spLocks noChangeArrowheads="1"/>
            </p:cNvSpPr>
            <p:nvPr userDrawn="1"/>
          </p:nvSpPr>
          <p:spPr bwMode="auto">
            <a:xfrm flipV="1">
              <a:off x="6010" y="2251"/>
              <a:ext cx="116" cy="119"/>
            </a:xfrm>
            <a:prstGeom prst="rect">
              <a:avLst/>
            </a:prstGeom>
            <a:solidFill>
              <a:srgbClr val="66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</p:grpSp>
      <p:grpSp>
        <p:nvGrpSpPr>
          <p:cNvPr id="1040" name="组合 33"/>
          <p:cNvGrpSpPr>
            <a:grpSpLocks/>
          </p:cNvGrpSpPr>
          <p:nvPr/>
        </p:nvGrpSpPr>
        <p:grpSpPr bwMode="auto">
          <a:xfrm>
            <a:off x="9355138" y="4581525"/>
            <a:ext cx="739775" cy="182563"/>
            <a:chOff x="5893" y="2886"/>
            <a:chExt cx="466" cy="115"/>
          </a:xfrm>
        </p:grpSpPr>
        <p:sp>
          <p:nvSpPr>
            <p:cNvPr id="1081" name="矩形 34"/>
            <p:cNvSpPr>
              <a:spLocks noChangeArrowheads="1"/>
            </p:cNvSpPr>
            <p:nvPr userDrawn="1"/>
          </p:nvSpPr>
          <p:spPr bwMode="auto">
            <a:xfrm flipV="1">
              <a:off x="6010" y="2886"/>
              <a:ext cx="116" cy="1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82" name="矩形 35"/>
            <p:cNvSpPr>
              <a:spLocks noChangeArrowheads="1"/>
            </p:cNvSpPr>
            <p:nvPr userDrawn="1"/>
          </p:nvSpPr>
          <p:spPr bwMode="auto">
            <a:xfrm flipV="1">
              <a:off x="6126" y="2886"/>
              <a:ext cx="116" cy="11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83" name="矩形 36"/>
            <p:cNvSpPr>
              <a:spLocks noChangeArrowheads="1"/>
            </p:cNvSpPr>
            <p:nvPr userDrawn="1"/>
          </p:nvSpPr>
          <p:spPr bwMode="auto">
            <a:xfrm flipV="1">
              <a:off x="6242" y="2886"/>
              <a:ext cx="117" cy="115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84" name="矩形 37"/>
            <p:cNvSpPr>
              <a:spLocks noChangeArrowheads="1"/>
            </p:cNvSpPr>
            <p:nvPr userDrawn="1"/>
          </p:nvSpPr>
          <p:spPr bwMode="auto">
            <a:xfrm flipV="1">
              <a:off x="5893" y="2886"/>
              <a:ext cx="117" cy="1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</p:grpSp>
      <p:grpSp>
        <p:nvGrpSpPr>
          <p:cNvPr id="1041" name="组合 38"/>
          <p:cNvGrpSpPr>
            <a:grpSpLocks/>
          </p:cNvGrpSpPr>
          <p:nvPr/>
        </p:nvGrpSpPr>
        <p:grpSpPr bwMode="auto">
          <a:xfrm>
            <a:off x="9355138" y="4797425"/>
            <a:ext cx="739775" cy="182563"/>
            <a:chOff x="5893" y="3022"/>
            <a:chExt cx="466" cy="115"/>
          </a:xfrm>
        </p:grpSpPr>
        <p:sp>
          <p:nvSpPr>
            <p:cNvPr id="1077" name="矩形 39"/>
            <p:cNvSpPr>
              <a:spLocks noChangeArrowheads="1"/>
            </p:cNvSpPr>
            <p:nvPr userDrawn="1"/>
          </p:nvSpPr>
          <p:spPr bwMode="auto">
            <a:xfrm flipV="1">
              <a:off x="6010" y="3022"/>
              <a:ext cx="116" cy="115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78" name="矩形 40"/>
            <p:cNvSpPr>
              <a:spLocks noChangeArrowheads="1"/>
            </p:cNvSpPr>
            <p:nvPr userDrawn="1"/>
          </p:nvSpPr>
          <p:spPr bwMode="auto">
            <a:xfrm flipV="1">
              <a:off x="6126" y="3022"/>
              <a:ext cx="116" cy="11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79" name="矩形 41"/>
            <p:cNvSpPr>
              <a:spLocks noChangeArrowheads="1"/>
            </p:cNvSpPr>
            <p:nvPr userDrawn="1"/>
          </p:nvSpPr>
          <p:spPr bwMode="auto">
            <a:xfrm flipV="1">
              <a:off x="6242" y="3022"/>
              <a:ext cx="117" cy="11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80" name="矩形 42"/>
            <p:cNvSpPr>
              <a:spLocks noChangeArrowheads="1"/>
            </p:cNvSpPr>
            <p:nvPr userDrawn="1"/>
          </p:nvSpPr>
          <p:spPr bwMode="auto">
            <a:xfrm flipV="1">
              <a:off x="5893" y="3022"/>
              <a:ext cx="117" cy="115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</p:grpSp>
      <p:grpSp>
        <p:nvGrpSpPr>
          <p:cNvPr id="1042" name="组合 43"/>
          <p:cNvGrpSpPr>
            <a:grpSpLocks/>
          </p:cNvGrpSpPr>
          <p:nvPr/>
        </p:nvGrpSpPr>
        <p:grpSpPr bwMode="auto">
          <a:xfrm>
            <a:off x="9355138" y="5013325"/>
            <a:ext cx="739775" cy="182563"/>
            <a:chOff x="5893" y="3158"/>
            <a:chExt cx="466" cy="115"/>
          </a:xfrm>
        </p:grpSpPr>
        <p:sp>
          <p:nvSpPr>
            <p:cNvPr id="1073" name="矩形 44"/>
            <p:cNvSpPr>
              <a:spLocks noChangeArrowheads="1"/>
            </p:cNvSpPr>
            <p:nvPr userDrawn="1"/>
          </p:nvSpPr>
          <p:spPr bwMode="auto">
            <a:xfrm flipV="1">
              <a:off x="6010" y="3158"/>
              <a:ext cx="116" cy="115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74" name="矩形 45"/>
            <p:cNvSpPr>
              <a:spLocks noChangeArrowheads="1"/>
            </p:cNvSpPr>
            <p:nvPr userDrawn="1"/>
          </p:nvSpPr>
          <p:spPr bwMode="auto">
            <a:xfrm flipV="1">
              <a:off x="6126" y="3158"/>
              <a:ext cx="116" cy="115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75" name="矩形 46"/>
            <p:cNvSpPr>
              <a:spLocks noChangeArrowheads="1"/>
            </p:cNvSpPr>
            <p:nvPr userDrawn="1"/>
          </p:nvSpPr>
          <p:spPr bwMode="auto">
            <a:xfrm flipV="1">
              <a:off x="6242" y="3158"/>
              <a:ext cx="117" cy="115"/>
            </a:xfrm>
            <a:prstGeom prst="rect">
              <a:avLst/>
            </a:pr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76" name="矩形 47"/>
            <p:cNvSpPr>
              <a:spLocks noChangeArrowheads="1"/>
            </p:cNvSpPr>
            <p:nvPr userDrawn="1"/>
          </p:nvSpPr>
          <p:spPr bwMode="auto">
            <a:xfrm flipV="1">
              <a:off x="5893" y="3158"/>
              <a:ext cx="117" cy="115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</p:grpSp>
      <p:grpSp>
        <p:nvGrpSpPr>
          <p:cNvPr id="1043" name="组合 48"/>
          <p:cNvGrpSpPr>
            <a:grpSpLocks/>
          </p:cNvGrpSpPr>
          <p:nvPr/>
        </p:nvGrpSpPr>
        <p:grpSpPr bwMode="auto">
          <a:xfrm>
            <a:off x="9355138" y="5373688"/>
            <a:ext cx="739775" cy="182562"/>
            <a:chOff x="5893" y="3385"/>
            <a:chExt cx="466" cy="115"/>
          </a:xfrm>
        </p:grpSpPr>
        <p:sp>
          <p:nvSpPr>
            <p:cNvPr id="1069" name="矩形 49"/>
            <p:cNvSpPr>
              <a:spLocks noChangeArrowheads="1"/>
            </p:cNvSpPr>
            <p:nvPr userDrawn="1"/>
          </p:nvSpPr>
          <p:spPr bwMode="auto">
            <a:xfrm flipV="1">
              <a:off x="6010" y="3385"/>
              <a:ext cx="116" cy="1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70" name="矩形 50"/>
            <p:cNvSpPr>
              <a:spLocks noChangeArrowheads="1"/>
            </p:cNvSpPr>
            <p:nvPr userDrawn="1"/>
          </p:nvSpPr>
          <p:spPr bwMode="auto">
            <a:xfrm flipV="1">
              <a:off x="6126" y="3385"/>
              <a:ext cx="116" cy="11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71" name="矩形 51"/>
            <p:cNvSpPr>
              <a:spLocks noChangeArrowheads="1"/>
            </p:cNvSpPr>
            <p:nvPr userDrawn="1"/>
          </p:nvSpPr>
          <p:spPr bwMode="auto">
            <a:xfrm flipV="1">
              <a:off x="6242" y="3385"/>
              <a:ext cx="117" cy="115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72" name="矩形 52"/>
            <p:cNvSpPr>
              <a:spLocks noChangeArrowheads="1"/>
            </p:cNvSpPr>
            <p:nvPr userDrawn="1"/>
          </p:nvSpPr>
          <p:spPr bwMode="auto">
            <a:xfrm flipV="1">
              <a:off x="5893" y="3385"/>
              <a:ext cx="117" cy="1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</p:grpSp>
      <p:grpSp>
        <p:nvGrpSpPr>
          <p:cNvPr id="1044" name="组合 53"/>
          <p:cNvGrpSpPr>
            <a:grpSpLocks/>
          </p:cNvGrpSpPr>
          <p:nvPr/>
        </p:nvGrpSpPr>
        <p:grpSpPr bwMode="auto">
          <a:xfrm>
            <a:off x="9355138" y="5589588"/>
            <a:ext cx="739775" cy="182562"/>
            <a:chOff x="5893" y="3521"/>
            <a:chExt cx="466" cy="115"/>
          </a:xfrm>
        </p:grpSpPr>
        <p:sp>
          <p:nvSpPr>
            <p:cNvPr id="1065" name="矩形 54"/>
            <p:cNvSpPr>
              <a:spLocks noChangeArrowheads="1"/>
            </p:cNvSpPr>
            <p:nvPr userDrawn="1"/>
          </p:nvSpPr>
          <p:spPr bwMode="auto">
            <a:xfrm flipV="1">
              <a:off x="6010" y="3521"/>
              <a:ext cx="116" cy="115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66" name="矩形 55"/>
            <p:cNvSpPr>
              <a:spLocks noChangeArrowheads="1"/>
            </p:cNvSpPr>
            <p:nvPr userDrawn="1"/>
          </p:nvSpPr>
          <p:spPr bwMode="auto">
            <a:xfrm flipV="1">
              <a:off x="6126" y="3521"/>
              <a:ext cx="116" cy="11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67" name="矩形 56"/>
            <p:cNvSpPr>
              <a:spLocks noChangeArrowheads="1"/>
            </p:cNvSpPr>
            <p:nvPr userDrawn="1"/>
          </p:nvSpPr>
          <p:spPr bwMode="auto">
            <a:xfrm flipV="1">
              <a:off x="6242" y="3521"/>
              <a:ext cx="117" cy="11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68" name="矩形 57"/>
            <p:cNvSpPr>
              <a:spLocks noChangeArrowheads="1"/>
            </p:cNvSpPr>
            <p:nvPr userDrawn="1"/>
          </p:nvSpPr>
          <p:spPr bwMode="auto">
            <a:xfrm flipV="1">
              <a:off x="5893" y="3521"/>
              <a:ext cx="117" cy="1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</p:grpSp>
      <p:grpSp>
        <p:nvGrpSpPr>
          <p:cNvPr id="1045" name="组合 58"/>
          <p:cNvGrpSpPr>
            <a:grpSpLocks/>
          </p:cNvGrpSpPr>
          <p:nvPr/>
        </p:nvGrpSpPr>
        <p:grpSpPr bwMode="auto">
          <a:xfrm>
            <a:off x="9355138" y="5805488"/>
            <a:ext cx="739775" cy="182562"/>
            <a:chOff x="5893" y="3657"/>
            <a:chExt cx="466" cy="115"/>
          </a:xfrm>
        </p:grpSpPr>
        <p:sp>
          <p:nvSpPr>
            <p:cNvPr id="1061" name="矩形 59"/>
            <p:cNvSpPr>
              <a:spLocks noChangeArrowheads="1"/>
            </p:cNvSpPr>
            <p:nvPr userDrawn="1"/>
          </p:nvSpPr>
          <p:spPr bwMode="auto">
            <a:xfrm flipV="1">
              <a:off x="6010" y="3657"/>
              <a:ext cx="116" cy="115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62" name="矩形 60"/>
            <p:cNvSpPr>
              <a:spLocks noChangeArrowheads="1"/>
            </p:cNvSpPr>
            <p:nvPr userDrawn="1"/>
          </p:nvSpPr>
          <p:spPr bwMode="auto">
            <a:xfrm flipV="1">
              <a:off x="6126" y="3657"/>
              <a:ext cx="116" cy="115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63" name="矩形 61"/>
            <p:cNvSpPr>
              <a:spLocks noChangeArrowheads="1"/>
            </p:cNvSpPr>
            <p:nvPr userDrawn="1"/>
          </p:nvSpPr>
          <p:spPr bwMode="auto">
            <a:xfrm flipV="1">
              <a:off x="6242" y="3657"/>
              <a:ext cx="117" cy="115"/>
            </a:xfrm>
            <a:prstGeom prst="rect">
              <a:avLst/>
            </a:prstGeom>
            <a:solidFill>
              <a:srgbClr val="99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64" name="矩形 62"/>
            <p:cNvSpPr>
              <a:spLocks noChangeArrowheads="1"/>
            </p:cNvSpPr>
            <p:nvPr userDrawn="1"/>
          </p:nvSpPr>
          <p:spPr bwMode="auto">
            <a:xfrm flipV="1">
              <a:off x="5893" y="3657"/>
              <a:ext cx="117" cy="1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</p:grpSp>
      <p:grpSp>
        <p:nvGrpSpPr>
          <p:cNvPr id="1046" name="组合 63"/>
          <p:cNvGrpSpPr>
            <a:grpSpLocks/>
          </p:cNvGrpSpPr>
          <p:nvPr/>
        </p:nvGrpSpPr>
        <p:grpSpPr bwMode="auto">
          <a:xfrm>
            <a:off x="9355138" y="6165850"/>
            <a:ext cx="739775" cy="182563"/>
            <a:chOff x="5893" y="3884"/>
            <a:chExt cx="466" cy="115"/>
          </a:xfrm>
        </p:grpSpPr>
        <p:sp>
          <p:nvSpPr>
            <p:cNvPr id="1057" name="矩形 64"/>
            <p:cNvSpPr>
              <a:spLocks noChangeArrowheads="1"/>
            </p:cNvSpPr>
            <p:nvPr userDrawn="1"/>
          </p:nvSpPr>
          <p:spPr bwMode="auto">
            <a:xfrm flipV="1">
              <a:off x="6010" y="3884"/>
              <a:ext cx="116" cy="1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58" name="矩形 65"/>
            <p:cNvSpPr>
              <a:spLocks noChangeArrowheads="1"/>
            </p:cNvSpPr>
            <p:nvPr userDrawn="1"/>
          </p:nvSpPr>
          <p:spPr bwMode="auto">
            <a:xfrm flipV="1">
              <a:off x="6126" y="3884"/>
              <a:ext cx="116" cy="115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59" name="矩形 66"/>
            <p:cNvSpPr>
              <a:spLocks noChangeArrowheads="1"/>
            </p:cNvSpPr>
            <p:nvPr userDrawn="1"/>
          </p:nvSpPr>
          <p:spPr bwMode="auto">
            <a:xfrm flipV="1">
              <a:off x="6242" y="3884"/>
              <a:ext cx="117" cy="115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60" name="矩形 67"/>
            <p:cNvSpPr>
              <a:spLocks noChangeArrowheads="1"/>
            </p:cNvSpPr>
            <p:nvPr userDrawn="1"/>
          </p:nvSpPr>
          <p:spPr bwMode="auto">
            <a:xfrm flipV="1">
              <a:off x="5893" y="3884"/>
              <a:ext cx="117" cy="1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</p:grpSp>
      <p:grpSp>
        <p:nvGrpSpPr>
          <p:cNvPr id="1047" name="组合 68"/>
          <p:cNvGrpSpPr>
            <a:grpSpLocks/>
          </p:cNvGrpSpPr>
          <p:nvPr/>
        </p:nvGrpSpPr>
        <p:grpSpPr bwMode="auto">
          <a:xfrm>
            <a:off x="9355138" y="6391275"/>
            <a:ext cx="739775" cy="182563"/>
            <a:chOff x="5893" y="4026"/>
            <a:chExt cx="466" cy="115"/>
          </a:xfrm>
        </p:grpSpPr>
        <p:sp>
          <p:nvSpPr>
            <p:cNvPr id="1053" name="矩形 69"/>
            <p:cNvSpPr>
              <a:spLocks noChangeArrowheads="1"/>
            </p:cNvSpPr>
            <p:nvPr userDrawn="1"/>
          </p:nvSpPr>
          <p:spPr bwMode="auto">
            <a:xfrm flipV="1">
              <a:off x="6010" y="4026"/>
              <a:ext cx="116" cy="115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54" name="矩形 70"/>
            <p:cNvSpPr>
              <a:spLocks noChangeArrowheads="1"/>
            </p:cNvSpPr>
            <p:nvPr userDrawn="1"/>
          </p:nvSpPr>
          <p:spPr bwMode="auto">
            <a:xfrm flipV="1">
              <a:off x="6126" y="4026"/>
              <a:ext cx="116" cy="11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55" name="矩形 71"/>
            <p:cNvSpPr>
              <a:spLocks noChangeArrowheads="1"/>
            </p:cNvSpPr>
            <p:nvPr userDrawn="1"/>
          </p:nvSpPr>
          <p:spPr bwMode="auto">
            <a:xfrm flipV="1">
              <a:off x="6242" y="4026"/>
              <a:ext cx="117" cy="11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56" name="矩形 72"/>
            <p:cNvSpPr>
              <a:spLocks noChangeArrowheads="1"/>
            </p:cNvSpPr>
            <p:nvPr userDrawn="1"/>
          </p:nvSpPr>
          <p:spPr bwMode="auto">
            <a:xfrm flipV="1">
              <a:off x="5893" y="4026"/>
              <a:ext cx="117" cy="1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</p:grpSp>
      <p:grpSp>
        <p:nvGrpSpPr>
          <p:cNvPr id="1048" name="组合 73"/>
          <p:cNvGrpSpPr>
            <a:grpSpLocks/>
          </p:cNvGrpSpPr>
          <p:nvPr/>
        </p:nvGrpSpPr>
        <p:grpSpPr bwMode="auto">
          <a:xfrm>
            <a:off x="9355138" y="6615113"/>
            <a:ext cx="739775" cy="182562"/>
            <a:chOff x="5893" y="4167"/>
            <a:chExt cx="466" cy="115"/>
          </a:xfrm>
        </p:grpSpPr>
        <p:sp>
          <p:nvSpPr>
            <p:cNvPr id="1049" name="矩形 74"/>
            <p:cNvSpPr>
              <a:spLocks noChangeArrowheads="1"/>
            </p:cNvSpPr>
            <p:nvPr userDrawn="1"/>
          </p:nvSpPr>
          <p:spPr bwMode="auto">
            <a:xfrm flipV="1">
              <a:off x="6010" y="4167"/>
              <a:ext cx="116" cy="115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50" name="矩形 75"/>
            <p:cNvSpPr>
              <a:spLocks noChangeArrowheads="1"/>
            </p:cNvSpPr>
            <p:nvPr userDrawn="1"/>
          </p:nvSpPr>
          <p:spPr bwMode="auto">
            <a:xfrm flipV="1">
              <a:off x="6126" y="4167"/>
              <a:ext cx="116" cy="11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51" name="矩形 76"/>
            <p:cNvSpPr>
              <a:spLocks noChangeArrowheads="1"/>
            </p:cNvSpPr>
            <p:nvPr userDrawn="1"/>
          </p:nvSpPr>
          <p:spPr bwMode="auto">
            <a:xfrm flipV="1">
              <a:off x="6242" y="4167"/>
              <a:ext cx="117" cy="11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1052" name="矩形 77"/>
            <p:cNvSpPr>
              <a:spLocks noChangeArrowheads="1"/>
            </p:cNvSpPr>
            <p:nvPr userDrawn="1"/>
          </p:nvSpPr>
          <p:spPr bwMode="auto">
            <a:xfrm flipV="1">
              <a:off x="5893" y="4167"/>
              <a:ext cx="117" cy="1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</p:sldLayoutIdLst>
  <p:transition spd="slow" advClick="0"/>
  <p:timing>
    <p:tnLst>
      <p:par>
        <p:cTn id="1" dur="indefinite" restart="never" nodeType="tmRoot"/>
      </p:par>
    </p:tnLst>
  </p:timing>
  <p:hf sldNum="0" hdr="0" ftr="0"/>
  <p:txStyles>
    <p:titleStyle>
      <a:lvl1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+mj-lt"/>
          <a:ea typeface="+mj-ea"/>
          <a:cs typeface="+mj-cs"/>
        </a:defRPr>
      </a:lvl1pPr>
      <a:lvl2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2pPr>
      <a:lvl3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3pPr>
      <a:lvl4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4pPr>
      <a:lvl5pPr algn="l" defTabSz="8016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5pPr>
      <a:lvl6pPr marL="457200" algn="l" defTabSz="801688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6pPr>
      <a:lvl7pPr marL="914400" algn="l" defTabSz="801688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7pPr>
      <a:lvl8pPr marL="1371600" algn="l" defTabSz="801688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8pPr>
      <a:lvl9pPr marL="1828800" algn="l" defTabSz="801688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FrutigerNext LT Bold" pitchFamily="1" charset="0"/>
          <a:ea typeface="黑体" pitchFamily="49" charset="-122"/>
        </a:defRPr>
      </a:lvl9pPr>
    </p:titleStyle>
    <p:bodyStyle>
      <a:lvl1pPr marL="300038" indent="-300038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lr>
          <a:schemeClr val="bg2"/>
        </a:buClr>
        <a:buSzPct val="60000"/>
        <a:buFont typeface="Wingdings" pitchFamily="2" charset="2"/>
        <a:buChar char="l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652463" indent="-250825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p"/>
        <a:defRPr>
          <a:solidFill>
            <a:schemeClr val="tx1"/>
          </a:solidFill>
          <a:latin typeface="+mn-lt"/>
          <a:ea typeface="+mn-ea"/>
        </a:defRPr>
      </a:lvl2pPr>
      <a:lvl3pPr marL="1003300" indent="-201613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SzPct val="50000"/>
        <a:buFont typeface="Wingdings" panose="05000000000000000000" pitchFamily="2" charset="2"/>
        <a:buChar char="n"/>
        <a:defRPr sz="1600">
          <a:solidFill>
            <a:schemeClr val="tx1"/>
          </a:solidFill>
          <a:latin typeface="FrutigerNext LT Light" pitchFamily="34" charset="0"/>
          <a:ea typeface="+mn-ea"/>
        </a:defRPr>
      </a:lvl3pPr>
      <a:lvl4pPr marL="1401763" indent="-200025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har char="–"/>
        <a:defRPr sz="1400">
          <a:solidFill>
            <a:schemeClr val="tx1"/>
          </a:solidFill>
          <a:latin typeface="FrutigerNext LT Medium" pitchFamily="34" charset="0"/>
          <a:ea typeface="+mn-ea"/>
        </a:defRPr>
      </a:lvl4pPr>
      <a:lvl5pPr marL="1803400" indent="-201613" algn="l" defTabSz="801688" rtl="0" eaLnBrk="0" fontAlgn="base" hangingPunct="0">
        <a:lnSpc>
          <a:spcPct val="140000"/>
        </a:lnSpc>
        <a:spcBef>
          <a:spcPct val="0"/>
        </a:spcBef>
        <a:spcAft>
          <a:spcPct val="0"/>
        </a:spcAft>
        <a:buFont typeface="FrutigerNext LT Medium" panose="020B0603040504020204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5pPr>
      <a:lvl6pPr marL="2260600" indent="-201613" algn="l" defTabSz="801688" rtl="0" fontAlgn="base">
        <a:lnSpc>
          <a:spcPct val="140000"/>
        </a:lnSpc>
        <a:spcBef>
          <a:spcPct val="0"/>
        </a:spcBef>
        <a:spcAft>
          <a:spcPct val="0"/>
        </a:spcAft>
        <a:buFont typeface="FrutigerNext LT Medium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6pPr>
      <a:lvl7pPr marL="2717800" indent="-201613" algn="l" defTabSz="801688" rtl="0" fontAlgn="base">
        <a:lnSpc>
          <a:spcPct val="140000"/>
        </a:lnSpc>
        <a:spcBef>
          <a:spcPct val="0"/>
        </a:spcBef>
        <a:spcAft>
          <a:spcPct val="0"/>
        </a:spcAft>
        <a:buFont typeface="FrutigerNext LT Medium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7pPr>
      <a:lvl8pPr marL="3175000" indent="-201613" algn="l" defTabSz="801688" rtl="0" fontAlgn="base">
        <a:lnSpc>
          <a:spcPct val="140000"/>
        </a:lnSpc>
        <a:spcBef>
          <a:spcPct val="0"/>
        </a:spcBef>
        <a:spcAft>
          <a:spcPct val="0"/>
        </a:spcAft>
        <a:buFont typeface="FrutigerNext LT Medium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8pPr>
      <a:lvl9pPr marL="3632200" indent="-201613" algn="l" defTabSz="801688" rtl="0" fontAlgn="base">
        <a:lnSpc>
          <a:spcPct val="140000"/>
        </a:lnSpc>
        <a:spcBef>
          <a:spcPct val="0"/>
        </a:spcBef>
        <a:spcAft>
          <a:spcPct val="0"/>
        </a:spcAft>
        <a:buFont typeface="FrutigerNext LT Medium" pitchFamily="34" charset="0"/>
        <a:buChar char="~"/>
        <a:defRPr sz="1200">
          <a:solidFill>
            <a:schemeClr val="tx1"/>
          </a:solidFill>
          <a:latin typeface="FrutigerNext LT Medium" pitchFamily="34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8725"/>
            <a:ext cx="91440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6399213"/>
            <a:ext cx="13112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41350" y="358775"/>
            <a:ext cx="773112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114" tIns="40058" rIns="80114" bIns="400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655638" y="6451600"/>
            <a:ext cx="5016500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01" tIns="40052" rIns="80101" bIns="40052">
            <a:spAutoFit/>
          </a:bodyPr>
          <a:lstStyle>
            <a:lvl1pPr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defRPr/>
            </a:pPr>
            <a:r>
              <a:rPr lang="en-US" altLang="zh-CN" sz="1200" dirty="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Copyright © 2016 Huawei Technologies Co., Ltd. All rights reserved. </a:t>
            </a:r>
          </a:p>
        </p:txBody>
      </p:sp>
      <p:sp>
        <p:nvSpPr>
          <p:cNvPr id="420940" name="Rectangle 7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0" y="6524625"/>
            <a:ext cx="1519238" cy="333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85000"/>
              </a:lnSpc>
              <a:defRPr sz="1200">
                <a:latin typeface="FrutigerNext LT Bold" panose="020B0803040504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Page </a:t>
            </a:r>
            <a:fld id="{D3F3768C-9735-4C90-B906-80A604FFA1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2055" name="Rectangle 3"/>
          <p:cNvSpPr txBox="1">
            <a:spLocks noChangeArrowheads="1"/>
          </p:cNvSpPr>
          <p:nvPr userDrawn="1"/>
        </p:nvSpPr>
        <p:spPr bwMode="auto">
          <a:xfrm>
            <a:off x="387350" y="1393825"/>
            <a:ext cx="7929563" cy="419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01625" indent="-301625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 eaLnBrk="1" hangingPunct="1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anose="05000000000000000000" pitchFamily="2" charset="2"/>
              <a:buNone/>
              <a:defRPr/>
            </a:pPr>
            <a:endParaRPr lang="zh-CN" altLang="en-US" sz="2200" smtClean="0">
              <a:ea typeface="华文细黑" panose="02010600040101010101" pitchFamily="2" charset="-122"/>
              <a:cs typeface="Arial" panose="020B0604020202020204" pitchFamily="34" charset="0"/>
            </a:endParaRPr>
          </a:p>
          <a:p>
            <a:pPr algn="l" eaLnBrk="1" hangingPunct="1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anose="05000000000000000000" pitchFamily="2" charset="2"/>
              <a:buChar char="l"/>
              <a:defRPr/>
            </a:pPr>
            <a:endParaRPr lang="zh-CN" altLang="en-US" sz="2200" smtClean="0">
              <a:ea typeface="华文细黑" panose="02010600040101010101" pitchFamily="2" charset="-122"/>
              <a:cs typeface="Arial" panose="020B0604020202020204" pitchFamily="34" charset="0"/>
            </a:endParaRPr>
          </a:p>
          <a:p>
            <a:pPr algn="l" eaLnBrk="1" hangingPunct="1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anose="05000000000000000000" pitchFamily="2" charset="2"/>
              <a:buChar char="l"/>
              <a:defRPr/>
            </a:pPr>
            <a:endParaRPr lang="zh-CN" altLang="en-US" sz="2200" smtClean="0"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+mj-ea"/>
          <a:cs typeface="Arial" pitchFamily="34" charset="0"/>
        </a:defRPr>
      </a:lvl1pPr>
      <a:lvl2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2pPr>
      <a:lvl3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3pPr>
      <a:lvl4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4pPr>
      <a:lvl5pPr algn="l" defTabSz="801688" rtl="0" eaLnBrk="0" fontAlgn="base" hangingPunct="0">
        <a:spcBef>
          <a:spcPct val="0"/>
        </a:spcBef>
        <a:spcAft>
          <a:spcPct val="0"/>
        </a:spcAft>
        <a:defRPr sz="2600">
          <a:solidFill>
            <a:srgbClr val="990000"/>
          </a:solidFill>
          <a:latin typeface="Arial" pitchFamily="34" charset="0"/>
          <a:ea typeface="黑体" pitchFamily="2" charset="-122"/>
          <a:cs typeface="Arial" pitchFamily="34" charset="0"/>
        </a:defRPr>
      </a:lvl5pPr>
      <a:lvl6pPr marL="4572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6pPr>
      <a:lvl7pPr marL="9144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7pPr>
      <a:lvl8pPr marL="13716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8pPr>
      <a:lvl9pPr marL="1828800" algn="l" defTabSz="801688" rtl="0" fontAlgn="base">
        <a:spcBef>
          <a:spcPct val="0"/>
        </a:spcBef>
        <a:spcAft>
          <a:spcPct val="0"/>
        </a:spcAft>
        <a:defRPr sz="3500">
          <a:solidFill>
            <a:srgbClr val="990000"/>
          </a:solidFill>
          <a:latin typeface="FrutigerNext LT Medium" pitchFamily="34" charset="0"/>
          <a:ea typeface="黑体" pitchFamily="2" charset="-122"/>
          <a:cs typeface="宋体" pitchFamily="2" charset="-122"/>
        </a:defRPr>
      </a:lvl9pPr>
    </p:titleStyle>
    <p:bodyStyle>
      <a:lvl1pPr marL="301625" indent="-301625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Clr>
          <a:srgbClr val="808080"/>
        </a:buClr>
        <a:buSzPct val="60000"/>
        <a:buFont typeface="Wingdings" pitchFamily="2" charset="2"/>
        <a:buChar char="l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54050" indent="-252413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Clr>
          <a:srgbClr val="080808"/>
        </a:buClr>
        <a:buSzPct val="50000"/>
        <a:buFont typeface="Wingdings" pitchFamily="2" charset="2"/>
        <a:buChar char="p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003300" indent="-201613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SzPct val="50000"/>
        <a:buFont typeface="Wingdings" panose="05000000000000000000" pitchFamily="2" charset="2"/>
        <a:buChar char="n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400175" indent="-198438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Char char="–"/>
        <a:defRPr sz="1600">
          <a:solidFill>
            <a:schemeClr val="tx1"/>
          </a:solidFill>
          <a:latin typeface="+mj-lt"/>
          <a:ea typeface="+mn-ea"/>
          <a:cs typeface="+mn-cs"/>
        </a:defRPr>
      </a:lvl4pPr>
      <a:lvl5pPr marL="1800225" indent="-200025" algn="l" defTabSz="801688" rtl="0" eaLnBrk="0" fontAlgn="base" hangingPunct="0">
        <a:lnSpc>
          <a:spcPct val="140000"/>
        </a:lnSpc>
        <a:spcBef>
          <a:spcPct val="30000"/>
        </a:spcBef>
        <a:spcAft>
          <a:spcPct val="0"/>
        </a:spcAft>
        <a:buFont typeface="FrutigerNext LT Medium" panose="020B0603040504020204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5pPr>
      <a:lvl6pPr marL="22574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6pPr>
      <a:lvl7pPr marL="27146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7pPr>
      <a:lvl8pPr marL="31718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8pPr>
      <a:lvl9pPr marL="3629025" indent="-200025" algn="l" defTabSz="801688" rtl="0" fontAlgn="base">
        <a:lnSpc>
          <a:spcPct val="140000"/>
        </a:lnSpc>
        <a:spcBef>
          <a:spcPct val="30000"/>
        </a:spcBef>
        <a:spcAft>
          <a:spcPct val="0"/>
        </a:spcAft>
        <a:buFont typeface="FrutigerNext LT Medium" pitchFamily="34" charset="0"/>
        <a:buChar char="~"/>
        <a:defRPr sz="16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6" descr="PPT胶片内页元素-4比3-封底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Text Box 7"/>
          <p:cNvSpPr txBox="1">
            <a:spLocks noChangeArrowheads="1"/>
          </p:cNvSpPr>
          <p:nvPr userDrawn="1"/>
        </p:nvSpPr>
        <p:spPr bwMode="auto">
          <a:xfrm>
            <a:off x="3924300" y="2668588"/>
            <a:ext cx="1296988" cy="7620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83448" tIns="41724" rIns="83448" bIns="41724">
            <a:spAutoFit/>
          </a:bodyPr>
          <a:lstStyle>
            <a:lvl1pPr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defRPr/>
            </a:pPr>
            <a:r>
              <a:rPr lang="zh-CN" altLang="en-US" sz="4400" dirty="0" smtClean="0">
                <a:solidFill>
                  <a:srgbClr val="990000"/>
                </a:solidFill>
                <a:latin typeface="+mn-ea"/>
                <a:ea typeface="+mn-ea"/>
              </a:rPr>
              <a:t>谢谢</a:t>
            </a:r>
            <a:endParaRPr lang="en-US" altLang="zh-CN" sz="4400" dirty="0" smtClean="0">
              <a:solidFill>
                <a:srgbClr val="990000"/>
              </a:solidFill>
              <a:latin typeface="+mn-ea"/>
              <a:ea typeface="+mn-ea"/>
            </a:endParaRPr>
          </a:p>
        </p:txBody>
      </p:sp>
      <p:sp>
        <p:nvSpPr>
          <p:cNvPr id="3076" name="Text Box 8"/>
          <p:cNvSpPr txBox="1">
            <a:spLocks noChangeArrowheads="1"/>
          </p:cNvSpPr>
          <p:nvPr userDrawn="1"/>
        </p:nvSpPr>
        <p:spPr bwMode="auto">
          <a:xfrm>
            <a:off x="3200400" y="3429000"/>
            <a:ext cx="27447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448" tIns="41724" rIns="83448" bIns="41724">
            <a:spAutoFit/>
          </a:bodyPr>
          <a:lstStyle>
            <a:lvl1pPr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zh-CN" sz="2600" smtClean="0">
                <a:solidFill>
                  <a:srgbClr val="666666"/>
                </a:solidFill>
                <a:ea typeface="宋体" panose="02010600030101010101" pitchFamily="2" charset="-122"/>
              </a:rPr>
              <a:t>www.huawei.com</a:t>
            </a:r>
            <a:endParaRPr lang="en-US" altLang="zh-CN" sz="2600" smtClean="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1" r:id="rId1"/>
  </p:sldLayoutIdLst>
  <p:transition advClick="0" advTm="8000"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›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FrutigerNext LT Medium" panose="020B0603040504020204" pitchFamily="34" charset="0"/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6" descr="PPT胶片内页元素-4比3-封底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Text Box 7"/>
          <p:cNvSpPr txBox="1">
            <a:spLocks noChangeArrowheads="1"/>
          </p:cNvSpPr>
          <p:nvPr userDrawn="1"/>
        </p:nvSpPr>
        <p:spPr bwMode="auto">
          <a:xfrm>
            <a:off x="3084513" y="2668588"/>
            <a:ext cx="2976562" cy="7620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83448" tIns="41724" rIns="83448" bIns="41724">
            <a:spAutoFit/>
          </a:bodyPr>
          <a:lstStyle>
            <a:lvl1pPr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835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defRPr/>
            </a:pPr>
            <a:r>
              <a:rPr lang="en-US" altLang="zh-CN" sz="4400" dirty="0" smtClean="0">
                <a:solidFill>
                  <a:srgbClr val="990000"/>
                </a:solidFill>
                <a:latin typeface="FrutigerNext LT Medium"/>
                <a:ea typeface="+mn-ea"/>
              </a:rPr>
              <a:t>Thank you</a:t>
            </a:r>
          </a:p>
        </p:txBody>
      </p:sp>
      <p:sp>
        <p:nvSpPr>
          <p:cNvPr id="4100" name="Text Box 8"/>
          <p:cNvSpPr txBox="1">
            <a:spLocks noChangeArrowheads="1"/>
          </p:cNvSpPr>
          <p:nvPr userDrawn="1"/>
        </p:nvSpPr>
        <p:spPr bwMode="auto">
          <a:xfrm>
            <a:off x="3200400" y="3429000"/>
            <a:ext cx="27447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448" tIns="41724" rIns="83448" bIns="41724">
            <a:spAutoFit/>
          </a:bodyPr>
          <a:lstStyle>
            <a:lvl1pPr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algn="ctr" defTabSz="835025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defTabSz="8350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zh-CN" sz="2600" smtClean="0">
                <a:solidFill>
                  <a:srgbClr val="666666"/>
                </a:solidFill>
                <a:ea typeface="宋体" panose="02010600030101010101" pitchFamily="2" charset="-122"/>
              </a:rPr>
              <a:t>www.huawei.com</a:t>
            </a:r>
            <a:endParaRPr lang="en-US" altLang="zh-CN" sz="2600" smtClean="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</p:sldLayoutIdLst>
  <p:transition advClick="0" advTm="8000"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›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FrutigerNext LT Medium" panose="020B0603040504020204" pitchFamily="34" charset="0"/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650" y="2274888"/>
            <a:ext cx="18002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800" dirty="0">
                <a:solidFill>
                  <a:schemeClr val="bg1"/>
                </a:solidFill>
                <a:latin typeface="Arial" charset="0"/>
                <a:ea typeface="+mj-ea"/>
                <a:cs typeface="Arial" charset="0"/>
              </a:rPr>
              <a:t>ICMP</a:t>
            </a:r>
            <a:r>
              <a:rPr lang="zh-CN" altLang="en-US" sz="2800" dirty="0">
                <a:solidFill>
                  <a:schemeClr val="bg1"/>
                </a:solidFill>
                <a:latin typeface="Arial" charset="0"/>
                <a:ea typeface="+mj-ea"/>
                <a:cs typeface="Arial" charset="0"/>
              </a:rPr>
              <a:t>协议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DD142CDB-A381-4DB5-8646-FC2FD644A1EC}" type="slidenum"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pPr/>
              <a:t>2</a:t>
            </a:fld>
            <a:endParaRPr lang="en-US" altLang="zh-CN" sz="1200" smtClean="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282700" y="358775"/>
            <a:ext cx="7089775" cy="868363"/>
          </a:xfrm>
        </p:spPr>
        <p:txBody>
          <a:bodyPr/>
          <a:lstStyle/>
          <a:p>
            <a:pPr eaLnBrk="1" hangingPunct="1"/>
            <a:r>
              <a:rPr lang="zh-CN" altLang="en-US" smtClean="0"/>
              <a:t>前言</a:t>
            </a:r>
          </a:p>
        </p:txBody>
      </p:sp>
      <p:pic>
        <p:nvPicPr>
          <p:cNvPr id="10244" name="Picture 12" descr="前言 cop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477838"/>
            <a:ext cx="615950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7350" y="1341438"/>
            <a:ext cx="7929563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zh-CN" sz="1800" dirty="0" smtClean="0"/>
              <a:t>Internet</a:t>
            </a:r>
            <a:r>
              <a:rPr lang="zh-CN" altLang="en-US" sz="1800" dirty="0" smtClean="0"/>
              <a:t>控制消息协议</a:t>
            </a:r>
            <a:r>
              <a:rPr lang="en-US" altLang="zh-CN" sz="1800" dirty="0" smtClean="0"/>
              <a:t>ICMP</a:t>
            </a:r>
            <a:r>
              <a:rPr lang="zh-CN" altLang="en-US" sz="1800" dirty="0" smtClean="0"/>
              <a:t>（</a:t>
            </a:r>
            <a:r>
              <a:rPr lang="en-US" altLang="zh-CN" sz="1800" dirty="0" smtClean="0"/>
              <a:t>Internet Control Message Protocol</a:t>
            </a:r>
            <a:r>
              <a:rPr lang="zh-CN" altLang="en-US" sz="1800" dirty="0" smtClean="0"/>
              <a:t>）是网络层的一个重要协议。</a:t>
            </a:r>
            <a:r>
              <a:rPr lang="en-US" altLang="zh-CN" sz="1800" dirty="0" smtClean="0"/>
              <a:t>ICMP</a:t>
            </a:r>
            <a:r>
              <a:rPr lang="zh-CN" altLang="en-US" sz="1800" dirty="0" smtClean="0"/>
              <a:t>协议用来在网络设备间传递各种差错和控制信息，并对于收集各种网络信息、诊断和排除各种网络故障等方面起着至关重要的作用。使用基于</a:t>
            </a:r>
            <a:r>
              <a:rPr lang="en-US" altLang="zh-C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ICMP</a:t>
            </a:r>
            <a:r>
              <a:rPr lang="zh-CN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的应用时，需要对</a:t>
            </a:r>
            <a:r>
              <a:rPr lang="en-US" altLang="zh-C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ICMP</a:t>
            </a:r>
            <a:r>
              <a:rPr lang="zh-CN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的工作原理非常熟悉。</a:t>
            </a:r>
            <a:endParaRPr lang="en-US" altLang="zh-CN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endParaRPr lang="zh-CN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283393C6-2023-4014-93D8-BB823D245169}" type="slidenum"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pPr/>
              <a:t>3</a:t>
            </a:fld>
            <a:endParaRPr lang="en-US" altLang="zh-CN" sz="1200" smtClean="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317625" y="339725"/>
            <a:ext cx="7054850" cy="868363"/>
          </a:xfrm>
        </p:spPr>
        <p:txBody>
          <a:bodyPr/>
          <a:lstStyle/>
          <a:p>
            <a:pPr eaLnBrk="1" hangingPunct="1"/>
            <a:r>
              <a:rPr lang="zh-CN" altLang="en-US" smtClean="0"/>
              <a:t>学习目标</a:t>
            </a:r>
          </a:p>
        </p:txBody>
      </p:sp>
      <p:pic>
        <p:nvPicPr>
          <p:cNvPr id="12292" name="Picture 11" descr="目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465138"/>
            <a:ext cx="6223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7350" y="1341438"/>
            <a:ext cx="7929563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学完本课程后，您应该能：</a:t>
            </a:r>
            <a:endParaRPr lang="en-US" altLang="zh-CN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0875" lvl="2" indent="-301625" algn="just" eaLnBrk="1" hangingPunct="1">
              <a:lnSpc>
                <a:spcPct val="150000"/>
              </a:lnSpc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描述</a:t>
            </a:r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的应用场景</a:t>
            </a:r>
            <a:endParaRPr lang="en-US" altLang="zh-CN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0875" lvl="2" indent="-301625" algn="just" eaLnBrk="1" hangingPunct="1">
              <a:lnSpc>
                <a:spcPct val="150000"/>
              </a:lnSpc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理解常见的</a:t>
            </a:r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ICMP</a:t>
            </a:r>
            <a:r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报文类型</a:t>
            </a:r>
            <a:endParaRPr lang="en-US" altLang="zh-CN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0875" lvl="2" indent="-301625" algn="just" eaLnBrk="1" hangingPunct="1">
              <a:lnSpc>
                <a:spcPct val="150000"/>
              </a:lnSpc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掌握</a:t>
            </a:r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Ping</a:t>
            </a:r>
            <a:r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和</a:t>
            </a:r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Tracert</a:t>
            </a:r>
            <a:r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的应用</a:t>
            </a:r>
            <a:endParaRPr lang="en-US" altLang="zh-CN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47750" lvl="3" indent="-301625" eaLnBrk="1" hangingPunct="1">
              <a:lnSpc>
                <a:spcPct val="150000"/>
              </a:lnSpc>
              <a:buClr>
                <a:schemeClr val="tx1"/>
              </a:buClr>
              <a:buSzPct val="80000"/>
              <a:buFontTx/>
              <a:buNone/>
            </a:pPr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ICMP</a:t>
            </a:r>
            <a:endParaRPr lang="zh-CN" altLang="en-US" smtClean="0"/>
          </a:p>
        </p:txBody>
      </p:sp>
      <p:sp>
        <p:nvSpPr>
          <p:cNvPr id="14339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F23285B7-3DEA-4F09-9030-C75B31EA2F52}" type="slidenum"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pPr/>
              <a:t>4</a:t>
            </a:fld>
            <a:endParaRPr lang="en-US" altLang="zh-CN" sz="1200" smtClean="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14340" name="内容占位符 6"/>
          <p:cNvSpPr>
            <a:spLocks noGrp="1"/>
          </p:cNvSpPr>
          <p:nvPr>
            <p:ph type="body" idx="11"/>
          </p:nvPr>
        </p:nvSpPr>
        <p:spPr bwMode="auto">
          <a:xfrm>
            <a:off x="755650" y="1557338"/>
            <a:ext cx="7561263" cy="4032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lnSpc>
                <a:spcPct val="150000"/>
              </a:lnSpc>
              <a:buClr>
                <a:schemeClr val="tx1"/>
              </a:buClr>
              <a:buSzPct val="80000"/>
              <a:buFont typeface="Wingdings" pitchFamily="2" charset="2"/>
              <a:buNone/>
            </a:pPr>
            <a:endParaRPr lang="zh-CN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None/>
            </a:pPr>
            <a:endParaRPr lang="zh-CN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55650" y="5805488"/>
            <a:ext cx="76327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01625" indent="-301625" defTabSz="801688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itchFamily="2" charset="2"/>
              <a:buChar char="l"/>
              <a:defRPr/>
            </a:pPr>
            <a:r>
              <a:rPr lang="en-US" sz="1800" kern="0" dirty="0">
                <a:ea typeface="+mn-ea"/>
                <a:cs typeface="Arial" pitchFamily="34" charset="0"/>
              </a:rPr>
              <a:t>ICMP</a:t>
            </a:r>
            <a:r>
              <a:rPr lang="zh-CN" altLang="en-US" sz="1800" kern="0" dirty="0">
                <a:ea typeface="+mn-ea"/>
                <a:cs typeface="Arial" pitchFamily="34" charset="0"/>
              </a:rPr>
              <a:t>用来</a:t>
            </a:r>
            <a:r>
              <a:rPr lang="zh-CN" altLang="en-US" sz="1800" dirty="0">
                <a:latin typeface="+mn-ea"/>
                <a:ea typeface="+mn-ea"/>
              </a:rPr>
              <a:t>传递差错、控制、查询等信息。</a:t>
            </a:r>
            <a:endParaRPr lang="en-US" sz="1800" kern="0" dirty="0">
              <a:latin typeface="+mn-ea"/>
              <a:ea typeface="+mn-ea"/>
              <a:cs typeface="Arial" pitchFamily="34" charset="0"/>
            </a:endParaRPr>
          </a:p>
        </p:txBody>
      </p:sp>
      <p:grpSp>
        <p:nvGrpSpPr>
          <p:cNvPr id="14342" name="Group 14"/>
          <p:cNvGrpSpPr>
            <a:grpSpLocks/>
          </p:cNvGrpSpPr>
          <p:nvPr/>
        </p:nvGrpSpPr>
        <p:grpSpPr bwMode="auto">
          <a:xfrm>
            <a:off x="1042988" y="1903413"/>
            <a:ext cx="7053262" cy="2246312"/>
            <a:chOff x="1042988" y="1903096"/>
            <a:chExt cx="7053262" cy="2246629"/>
          </a:xfrm>
        </p:grpSpPr>
        <p:pic>
          <p:nvPicPr>
            <p:cNvPr id="14344" name="Picture 237" descr="图片77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9338" y="2065338"/>
              <a:ext cx="2835275" cy="2084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5" name="Picture 1950" descr="图片69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988" y="2449513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6" name="Picture 1950" descr="图片69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4025" y="3213100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4347" name="直接箭头连接符 16"/>
            <p:cNvCxnSpPr>
              <a:cxnSpLocks noChangeShapeType="1"/>
            </p:cNvCxnSpPr>
            <p:nvPr/>
          </p:nvCxnSpPr>
          <p:spPr bwMode="auto">
            <a:xfrm flipV="1">
              <a:off x="2195513" y="2781300"/>
              <a:ext cx="2663825" cy="0"/>
            </a:xfrm>
            <a:prstGeom prst="straightConnector1">
              <a:avLst/>
            </a:prstGeom>
            <a:noFill/>
            <a:ln w="28575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48" name="TextBox 19"/>
            <p:cNvSpPr txBox="1">
              <a:spLocks noChangeArrowheads="1"/>
            </p:cNvSpPr>
            <p:nvPr/>
          </p:nvSpPr>
          <p:spPr bwMode="auto">
            <a:xfrm>
              <a:off x="2941638" y="2441575"/>
              <a:ext cx="90963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宋体" panose="02010600030101010101" pitchFamily="2" charset="-122"/>
                </a:rPr>
                <a:t>Message</a:t>
              </a:r>
              <a:endParaRPr lang="zh-CN" altLang="en-US" sz="1400">
                <a:ea typeface="宋体" panose="02010600030101010101" pitchFamily="2" charset="-122"/>
              </a:endParaRPr>
            </a:p>
          </p:txBody>
        </p:sp>
        <p:sp>
          <p:nvSpPr>
            <p:cNvPr id="14349" name="TextBox 20"/>
            <p:cNvSpPr txBox="1">
              <a:spLocks noChangeArrowheads="1"/>
            </p:cNvSpPr>
            <p:nvPr/>
          </p:nvSpPr>
          <p:spPr bwMode="auto">
            <a:xfrm>
              <a:off x="2714625" y="3152775"/>
              <a:ext cx="149701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宋体" panose="02010600030101010101" pitchFamily="2" charset="-122"/>
                </a:rPr>
                <a:t>Return Message</a:t>
              </a:r>
            </a:p>
          </p:txBody>
        </p:sp>
        <p:cxnSp>
          <p:nvCxnSpPr>
            <p:cNvPr id="14350" name="直接箭头连接符 16"/>
            <p:cNvCxnSpPr>
              <a:cxnSpLocks noChangeShapeType="1"/>
            </p:cNvCxnSpPr>
            <p:nvPr/>
          </p:nvCxnSpPr>
          <p:spPr bwMode="auto">
            <a:xfrm flipH="1" flipV="1">
              <a:off x="2132013" y="3114675"/>
              <a:ext cx="2663825" cy="0"/>
            </a:xfrm>
            <a:prstGeom prst="straightConnector1">
              <a:avLst/>
            </a:prstGeom>
            <a:noFill/>
            <a:ln w="28575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4351" name="Picture 1939" descr="图片68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4551" y="1903096"/>
              <a:ext cx="500062" cy="79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2" name="Picture 1939" descr="图片68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188" y="1920875"/>
              <a:ext cx="500062" cy="79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43" name="Text Box 62"/>
          <p:cNvSpPr txBox="1">
            <a:spLocks noChangeArrowheads="1"/>
          </p:cNvSpPr>
          <p:nvPr/>
        </p:nvSpPr>
        <p:spPr bwMode="auto">
          <a:xfrm>
            <a:off x="1187450" y="2133600"/>
            <a:ext cx="7778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zh-CN" altLang="en-US" sz="1600">
                <a:ea typeface="华文细黑" panose="02010600040101010101" pitchFamily="2" charset="-122"/>
              </a:rPr>
              <a:t>主机 </a:t>
            </a:r>
            <a:r>
              <a:rPr lang="en-US" altLang="zh-CN" sz="1600">
                <a:ea typeface="华文细黑" panose="02010600040101010101" pitchFamily="2" charset="-122"/>
              </a:rPr>
              <a:t>A</a:t>
            </a:r>
            <a:endParaRPr lang="zh-CN" altLang="en-US" sz="1600"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ICMP</a:t>
            </a:r>
            <a:r>
              <a:rPr lang="zh-CN" altLang="en-US" smtClean="0"/>
              <a:t>重定向</a:t>
            </a:r>
          </a:p>
        </p:txBody>
      </p:sp>
      <p:sp>
        <p:nvSpPr>
          <p:cNvPr id="16387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12B4565B-70F7-4F72-9BF6-471CAE8180BF}" type="slidenum"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pPr/>
              <a:t>5</a:t>
            </a:fld>
            <a:endParaRPr lang="en-US" altLang="zh-CN" sz="1200" smtClean="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6388" name="Group 36"/>
          <p:cNvGrpSpPr>
            <a:grpSpLocks/>
          </p:cNvGrpSpPr>
          <p:nvPr/>
        </p:nvGrpSpPr>
        <p:grpSpPr bwMode="auto">
          <a:xfrm>
            <a:off x="1330325" y="1538288"/>
            <a:ext cx="6524625" cy="4640262"/>
            <a:chOff x="1329743" y="1538288"/>
            <a:chExt cx="6525207" cy="4641830"/>
          </a:xfrm>
        </p:grpSpPr>
        <p:pic>
          <p:nvPicPr>
            <p:cNvPr id="16391" name="Picture 237" descr="图片77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5963" y="1538288"/>
              <a:ext cx="1984375" cy="1458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2" name="TextBox 8"/>
            <p:cNvSpPr txBox="1">
              <a:spLocks noChangeArrowheads="1"/>
            </p:cNvSpPr>
            <p:nvPr/>
          </p:nvSpPr>
          <p:spPr bwMode="auto">
            <a:xfrm>
              <a:off x="3432175" y="2536825"/>
              <a:ext cx="1841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en-US" sz="1800">
                <a:ea typeface="华文细黑" panose="02010600040101010101" pitchFamily="2" charset="-122"/>
              </a:endParaRPr>
            </a:p>
          </p:txBody>
        </p:sp>
        <p:cxnSp>
          <p:nvCxnSpPr>
            <p:cNvPr id="16393" name="直接连接符 19"/>
            <p:cNvCxnSpPr>
              <a:cxnSpLocks noChangeShapeType="1"/>
            </p:cNvCxnSpPr>
            <p:nvPr/>
          </p:nvCxnSpPr>
          <p:spPr bwMode="auto">
            <a:xfrm>
              <a:off x="1476375" y="3049588"/>
              <a:ext cx="1871663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394" name="直接连接符 26"/>
            <p:cNvCxnSpPr>
              <a:cxnSpLocks noChangeShapeType="1"/>
            </p:cNvCxnSpPr>
            <p:nvPr/>
          </p:nvCxnSpPr>
          <p:spPr bwMode="auto">
            <a:xfrm>
              <a:off x="1692275" y="2474913"/>
              <a:ext cx="0" cy="574675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6395" name="Picture 1939" descr="图片68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375" y="1825625"/>
              <a:ext cx="500063" cy="79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6396" name="直接连接符 36"/>
            <p:cNvCxnSpPr>
              <a:cxnSpLocks noChangeShapeType="1"/>
            </p:cNvCxnSpPr>
            <p:nvPr/>
          </p:nvCxnSpPr>
          <p:spPr bwMode="auto">
            <a:xfrm>
              <a:off x="2555875" y="3049588"/>
              <a:ext cx="0" cy="576262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397" name="直接连接符 37"/>
            <p:cNvCxnSpPr>
              <a:cxnSpLocks noChangeShapeType="1"/>
            </p:cNvCxnSpPr>
            <p:nvPr/>
          </p:nvCxnSpPr>
          <p:spPr bwMode="auto">
            <a:xfrm>
              <a:off x="2124075" y="4706938"/>
              <a:ext cx="5184775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398" name="直接连接符 40"/>
            <p:cNvCxnSpPr>
              <a:cxnSpLocks noChangeShapeType="1"/>
            </p:cNvCxnSpPr>
            <p:nvPr/>
          </p:nvCxnSpPr>
          <p:spPr bwMode="auto">
            <a:xfrm>
              <a:off x="4572000" y="4706938"/>
              <a:ext cx="0" cy="576262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6399" name="Picture 1950" descr="图片69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5775" y="4995069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6400" name="直接连接符 41"/>
            <p:cNvCxnSpPr>
              <a:cxnSpLocks noChangeShapeType="1"/>
            </p:cNvCxnSpPr>
            <p:nvPr/>
          </p:nvCxnSpPr>
          <p:spPr bwMode="auto">
            <a:xfrm>
              <a:off x="6732588" y="4130675"/>
              <a:ext cx="0" cy="576263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01" name="直接连接符 42"/>
            <p:cNvCxnSpPr>
              <a:cxnSpLocks noChangeShapeType="1"/>
            </p:cNvCxnSpPr>
            <p:nvPr/>
          </p:nvCxnSpPr>
          <p:spPr bwMode="auto">
            <a:xfrm>
              <a:off x="2555875" y="4130675"/>
              <a:ext cx="0" cy="576263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6402" name="Picture 1439" descr="图片3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5513" y="3554413"/>
              <a:ext cx="798512" cy="72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6403" name="直接连接符 45"/>
            <p:cNvCxnSpPr>
              <a:cxnSpLocks noChangeShapeType="1"/>
            </p:cNvCxnSpPr>
            <p:nvPr/>
          </p:nvCxnSpPr>
          <p:spPr bwMode="auto">
            <a:xfrm flipH="1">
              <a:off x="6732588" y="2906713"/>
              <a:ext cx="0" cy="738187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04" name="TextBox 8"/>
            <p:cNvSpPr txBox="1">
              <a:spLocks noChangeArrowheads="1"/>
            </p:cNvSpPr>
            <p:nvPr/>
          </p:nvSpPr>
          <p:spPr bwMode="auto">
            <a:xfrm>
              <a:off x="1692275" y="2576513"/>
              <a:ext cx="9525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华文细黑" panose="02010600040101010101" pitchFamily="2" charset="-122"/>
                </a:rPr>
                <a:t>20.0.0.1/24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16405" name="TextBox 8"/>
            <p:cNvSpPr txBox="1">
              <a:spLocks noChangeArrowheads="1"/>
            </p:cNvSpPr>
            <p:nvPr/>
          </p:nvSpPr>
          <p:spPr bwMode="auto">
            <a:xfrm>
              <a:off x="1619250" y="3243263"/>
              <a:ext cx="9525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华文细黑" panose="02010600040101010101" pitchFamily="2" charset="-122"/>
                </a:rPr>
                <a:t>20.0.0.2/24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16406" name="TextBox 8"/>
            <p:cNvSpPr txBox="1">
              <a:spLocks noChangeArrowheads="1"/>
            </p:cNvSpPr>
            <p:nvPr/>
          </p:nvSpPr>
          <p:spPr bwMode="auto">
            <a:xfrm>
              <a:off x="1419225" y="4289425"/>
              <a:ext cx="112236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华文细黑" panose="02010600040101010101" pitchFamily="2" charset="-122"/>
                </a:rPr>
                <a:t>10.0.0.200/24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16407" name="TextBox 8"/>
            <p:cNvSpPr txBox="1">
              <a:spLocks noChangeArrowheads="1"/>
            </p:cNvSpPr>
            <p:nvPr/>
          </p:nvSpPr>
          <p:spPr bwMode="auto">
            <a:xfrm>
              <a:off x="6732588" y="4289425"/>
              <a:ext cx="1122362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华文细黑" panose="02010600040101010101" pitchFamily="2" charset="-122"/>
                </a:rPr>
                <a:t>10.0.0.100/24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16408" name="TextBox 8"/>
            <p:cNvSpPr txBox="1">
              <a:spLocks noChangeArrowheads="1"/>
            </p:cNvSpPr>
            <p:nvPr/>
          </p:nvSpPr>
          <p:spPr bwMode="auto">
            <a:xfrm>
              <a:off x="2416677" y="5408337"/>
              <a:ext cx="1867986" cy="461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>
                  <a:ea typeface="华文细黑" panose="02010600040101010101" pitchFamily="2" charset="-122"/>
                </a:rPr>
                <a:t>IP</a:t>
              </a:r>
              <a:r>
                <a:rPr lang="zh-CN" altLang="en-US" sz="1200">
                  <a:ea typeface="华文细黑" panose="02010600040101010101" pitchFamily="2" charset="-122"/>
                </a:rPr>
                <a:t>地址</a:t>
              </a:r>
              <a:r>
                <a:rPr lang="en-US" altLang="zh-CN" sz="1200">
                  <a:ea typeface="华文细黑" panose="02010600040101010101" pitchFamily="2" charset="-122"/>
                </a:rPr>
                <a:t>:10.0.0.1/24</a:t>
              </a:r>
            </a:p>
            <a:p>
              <a:r>
                <a:rPr lang="zh-CN" altLang="en-US" sz="1200">
                  <a:ea typeface="华文细黑" panose="02010600040101010101" pitchFamily="2" charset="-122"/>
                </a:rPr>
                <a:t>默认网关</a:t>
              </a:r>
              <a:r>
                <a:rPr lang="en-US" altLang="zh-CN" sz="1200">
                  <a:ea typeface="华文细黑" panose="02010600040101010101" pitchFamily="2" charset="-122"/>
                </a:rPr>
                <a:t>: 10.0.0.100/24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16409" name="TextBox 8"/>
            <p:cNvSpPr txBox="1">
              <a:spLocks noChangeArrowheads="1"/>
            </p:cNvSpPr>
            <p:nvPr/>
          </p:nvSpPr>
          <p:spPr bwMode="auto">
            <a:xfrm>
              <a:off x="6530545" y="2071688"/>
              <a:ext cx="54378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400">
                  <a:ea typeface="华文细黑" panose="02010600040101010101" pitchFamily="2" charset="-122"/>
                </a:rPr>
                <a:t>公网</a:t>
              </a:r>
            </a:p>
          </p:txBody>
        </p:sp>
        <p:sp>
          <p:nvSpPr>
            <p:cNvPr id="16410" name="TextBox 8"/>
            <p:cNvSpPr txBox="1">
              <a:spLocks noChangeArrowheads="1"/>
            </p:cNvSpPr>
            <p:nvPr/>
          </p:nvSpPr>
          <p:spPr bwMode="auto">
            <a:xfrm>
              <a:off x="5859744" y="4941888"/>
              <a:ext cx="1218634" cy="307777"/>
            </a:xfrm>
            <a:prstGeom prst="rect">
              <a:avLst/>
            </a:prstGeom>
            <a:solidFill>
              <a:srgbClr val="0099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solidFill>
                    <a:schemeClr val="bg1"/>
                  </a:solidFill>
                  <a:ea typeface="华文细黑" panose="02010600040101010101" pitchFamily="2" charset="-122"/>
                </a:rPr>
                <a:t>ICMP </a:t>
              </a:r>
              <a:r>
                <a:rPr lang="zh-CN" altLang="en-US" sz="1400">
                  <a:solidFill>
                    <a:schemeClr val="bg1"/>
                  </a:solidFill>
                  <a:ea typeface="华文细黑" panose="02010600040101010101" pitchFamily="2" charset="-122"/>
                </a:rPr>
                <a:t>重定向</a:t>
              </a:r>
            </a:p>
          </p:txBody>
        </p:sp>
        <p:sp>
          <p:nvSpPr>
            <p:cNvPr id="16411" name="TextBox 8"/>
            <p:cNvSpPr txBox="1">
              <a:spLocks noChangeArrowheads="1"/>
            </p:cNvSpPr>
            <p:nvPr/>
          </p:nvSpPr>
          <p:spPr bwMode="auto">
            <a:xfrm>
              <a:off x="5719763" y="4149725"/>
              <a:ext cx="365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rgbClr val="C00000"/>
                  </a:solidFill>
                  <a:ea typeface="华文细黑" panose="02010600040101010101" pitchFamily="2" charset="-122"/>
                </a:rPr>
                <a:t>①</a:t>
              </a:r>
              <a:endParaRPr lang="zh-CN" altLang="en-US" sz="1400" b="1">
                <a:solidFill>
                  <a:srgbClr val="C00000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6412" name="TextBox 8"/>
            <p:cNvSpPr txBox="1">
              <a:spLocks noChangeArrowheads="1"/>
            </p:cNvSpPr>
            <p:nvPr/>
          </p:nvSpPr>
          <p:spPr bwMode="auto">
            <a:xfrm>
              <a:off x="3270250" y="4129088"/>
              <a:ext cx="365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rgbClr val="C00000"/>
                  </a:solidFill>
                  <a:ea typeface="华文细黑" panose="02010600040101010101" pitchFamily="2" charset="-122"/>
                  <a:cs typeface="Arial" panose="020B0604020202020204" pitchFamily="34" charset="0"/>
                </a:rPr>
                <a:t>③</a:t>
              </a:r>
            </a:p>
          </p:txBody>
        </p:sp>
        <p:sp>
          <p:nvSpPr>
            <p:cNvPr id="16413" name="矩形 61"/>
            <p:cNvSpPr>
              <a:spLocks noChangeArrowheads="1"/>
            </p:cNvSpPr>
            <p:nvPr/>
          </p:nvSpPr>
          <p:spPr bwMode="auto">
            <a:xfrm>
              <a:off x="5435600" y="4941888"/>
              <a:ext cx="365125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rgbClr val="C00000"/>
                  </a:solidFill>
                  <a:ea typeface="华文细黑" panose="02010600040101010101" pitchFamily="2" charset="-122"/>
                </a:rPr>
                <a:t>②</a:t>
              </a:r>
            </a:p>
          </p:txBody>
        </p:sp>
        <p:cxnSp>
          <p:nvCxnSpPr>
            <p:cNvPr id="16414" name="直接连接符 65"/>
            <p:cNvCxnSpPr>
              <a:cxnSpLocks noChangeShapeType="1"/>
              <a:endCxn id="16407" idx="1"/>
            </p:cNvCxnSpPr>
            <p:nvPr/>
          </p:nvCxnSpPr>
          <p:spPr bwMode="auto">
            <a:xfrm>
              <a:off x="5659438" y="4425950"/>
              <a:ext cx="1073150" cy="317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cxnSp>
        <p:cxnSp>
          <p:nvCxnSpPr>
            <p:cNvPr id="16415" name="直接连接符 67"/>
            <p:cNvCxnSpPr>
              <a:cxnSpLocks noChangeShapeType="1"/>
            </p:cNvCxnSpPr>
            <p:nvPr/>
          </p:nvCxnSpPr>
          <p:spPr bwMode="auto">
            <a:xfrm>
              <a:off x="4932363" y="4581525"/>
              <a:ext cx="1295400" cy="0"/>
            </a:xfrm>
            <a:prstGeom prst="line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16" name="直接箭头连接符 70"/>
            <p:cNvCxnSpPr>
              <a:cxnSpLocks noChangeShapeType="1"/>
            </p:cNvCxnSpPr>
            <p:nvPr/>
          </p:nvCxnSpPr>
          <p:spPr bwMode="auto">
            <a:xfrm flipV="1">
              <a:off x="6227763" y="4221163"/>
              <a:ext cx="0" cy="360362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17" name="TextBox 71"/>
            <p:cNvSpPr txBox="1">
              <a:spLocks noChangeArrowheads="1"/>
            </p:cNvSpPr>
            <p:nvPr/>
          </p:nvSpPr>
          <p:spPr bwMode="auto">
            <a:xfrm>
              <a:off x="4284663" y="5903119"/>
              <a:ext cx="6299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A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16418" name="TextBox 72"/>
            <p:cNvSpPr txBox="1">
              <a:spLocks noChangeArrowheads="1"/>
            </p:cNvSpPr>
            <p:nvPr/>
          </p:nvSpPr>
          <p:spPr bwMode="auto">
            <a:xfrm>
              <a:off x="1329743" y="1557338"/>
              <a:ext cx="7838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200">
                  <a:ea typeface="华文细黑" panose="02010600040101010101" pitchFamily="2" charset="-122"/>
                </a:rPr>
                <a:t>服务器</a:t>
              </a:r>
              <a:r>
                <a:rPr lang="en-US" altLang="zh-CN" sz="1200">
                  <a:ea typeface="华文细黑" panose="02010600040101010101" pitchFamily="2" charset="-122"/>
                </a:rPr>
                <a:t> A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cxnSp>
          <p:nvCxnSpPr>
            <p:cNvPr id="16419" name="直接连接符 74"/>
            <p:cNvCxnSpPr>
              <a:cxnSpLocks noChangeShapeType="1"/>
            </p:cNvCxnSpPr>
            <p:nvPr/>
          </p:nvCxnSpPr>
          <p:spPr bwMode="auto">
            <a:xfrm flipH="1">
              <a:off x="5219700" y="4868863"/>
              <a:ext cx="1439863" cy="0"/>
            </a:xfrm>
            <a:prstGeom prst="line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20" name="直接箭头连接符 76"/>
            <p:cNvCxnSpPr>
              <a:cxnSpLocks noChangeShapeType="1"/>
            </p:cNvCxnSpPr>
            <p:nvPr/>
          </p:nvCxnSpPr>
          <p:spPr bwMode="auto">
            <a:xfrm>
              <a:off x="5219700" y="4868863"/>
              <a:ext cx="0" cy="360362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21" name="直接连接符 83"/>
            <p:cNvCxnSpPr>
              <a:cxnSpLocks noChangeShapeType="1"/>
            </p:cNvCxnSpPr>
            <p:nvPr/>
          </p:nvCxnSpPr>
          <p:spPr bwMode="auto">
            <a:xfrm>
              <a:off x="3132138" y="4581525"/>
              <a:ext cx="1152525" cy="0"/>
            </a:xfrm>
            <a:prstGeom prst="line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22" name="直接箭头连接符 86"/>
            <p:cNvCxnSpPr>
              <a:cxnSpLocks noChangeShapeType="1"/>
            </p:cNvCxnSpPr>
            <p:nvPr/>
          </p:nvCxnSpPr>
          <p:spPr bwMode="auto">
            <a:xfrm flipV="1">
              <a:off x="3132138" y="4221163"/>
              <a:ext cx="0" cy="360362"/>
            </a:xfrm>
            <a:prstGeom prst="straightConnector1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6423" name="Picture 1439" descr="图片3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25" y="3554413"/>
              <a:ext cx="798513" cy="72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Text Box 22"/>
          <p:cNvSpPr txBox="1">
            <a:spLocks noChangeArrowheads="1"/>
          </p:cNvSpPr>
          <p:nvPr/>
        </p:nvSpPr>
        <p:spPr bwMode="auto">
          <a:xfrm>
            <a:off x="3059113" y="3789363"/>
            <a:ext cx="4714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200">
                <a:ea typeface="宋体" panose="02010600030101010101" pitchFamily="2" charset="-122"/>
              </a:rPr>
              <a:t>RTA</a:t>
            </a:r>
          </a:p>
        </p:txBody>
      </p:sp>
      <p:sp>
        <p:nvSpPr>
          <p:cNvPr id="16390" name="Text Box 23"/>
          <p:cNvSpPr txBox="1">
            <a:spLocks noChangeArrowheads="1"/>
          </p:cNvSpPr>
          <p:nvPr/>
        </p:nvSpPr>
        <p:spPr bwMode="auto">
          <a:xfrm>
            <a:off x="5867400" y="3789363"/>
            <a:ext cx="4714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200">
                <a:ea typeface="宋体" panose="02010600030101010101" pitchFamily="2" charset="-122"/>
              </a:rPr>
              <a:t>RTB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ICMP</a:t>
            </a:r>
            <a:r>
              <a:rPr lang="zh-CN" altLang="en-US" smtClean="0"/>
              <a:t>差错检测</a:t>
            </a:r>
          </a:p>
        </p:txBody>
      </p:sp>
      <p:sp>
        <p:nvSpPr>
          <p:cNvPr id="18435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01B42924-55E7-4DDC-A524-F036422B4585}" type="slidenum"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pPr/>
              <a:t>6</a:t>
            </a:fld>
            <a:endParaRPr lang="en-US" altLang="zh-CN" sz="1200" smtClean="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436" name="Group 14"/>
          <p:cNvGrpSpPr>
            <a:grpSpLocks/>
          </p:cNvGrpSpPr>
          <p:nvPr/>
        </p:nvGrpSpPr>
        <p:grpSpPr bwMode="auto">
          <a:xfrm>
            <a:off x="1235075" y="2420938"/>
            <a:ext cx="6543675" cy="1495425"/>
            <a:chOff x="1235075" y="2420860"/>
            <a:chExt cx="6543433" cy="1496560"/>
          </a:xfrm>
        </p:grpSpPr>
        <p:cxnSp>
          <p:nvCxnSpPr>
            <p:cNvPr id="18438" name="直接连接符 16"/>
            <p:cNvCxnSpPr>
              <a:cxnSpLocks noChangeShapeType="1"/>
            </p:cNvCxnSpPr>
            <p:nvPr/>
          </p:nvCxnSpPr>
          <p:spPr bwMode="auto">
            <a:xfrm flipV="1">
              <a:off x="5003909" y="3284538"/>
              <a:ext cx="2208104" cy="446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39" name="直接连接符 13"/>
            <p:cNvCxnSpPr>
              <a:cxnSpLocks noChangeShapeType="1"/>
            </p:cNvCxnSpPr>
            <p:nvPr/>
          </p:nvCxnSpPr>
          <p:spPr bwMode="auto">
            <a:xfrm>
              <a:off x="2027238" y="3284538"/>
              <a:ext cx="2040602" cy="446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8440" name="Picture 1939" descr="图片68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0575" y="2781300"/>
              <a:ext cx="600075" cy="958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1" name="Picture 237" descr="图片77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812" y="2852936"/>
              <a:ext cx="1611729" cy="1064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442" name="直接箭头连接符 58"/>
            <p:cNvCxnSpPr>
              <a:cxnSpLocks noChangeShapeType="1"/>
            </p:cNvCxnSpPr>
            <p:nvPr/>
          </p:nvCxnSpPr>
          <p:spPr bwMode="auto">
            <a:xfrm>
              <a:off x="2622647" y="3159538"/>
              <a:ext cx="1081087" cy="0"/>
            </a:xfrm>
            <a:prstGeom prst="straightConnector1">
              <a:avLst/>
            </a:prstGeom>
            <a:noFill/>
            <a:ln w="28575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43" name="直接箭头连接符 60"/>
            <p:cNvCxnSpPr>
              <a:cxnSpLocks noChangeShapeType="1"/>
            </p:cNvCxnSpPr>
            <p:nvPr/>
          </p:nvCxnSpPr>
          <p:spPr bwMode="auto">
            <a:xfrm flipH="1">
              <a:off x="5567135" y="3141308"/>
              <a:ext cx="935037" cy="0"/>
            </a:xfrm>
            <a:prstGeom prst="straightConnector1">
              <a:avLst/>
            </a:prstGeom>
            <a:noFill/>
            <a:ln w="28575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4" name="TextBox 11"/>
            <p:cNvSpPr txBox="1">
              <a:spLocks noChangeArrowheads="1"/>
            </p:cNvSpPr>
            <p:nvPr/>
          </p:nvSpPr>
          <p:spPr bwMode="auto">
            <a:xfrm>
              <a:off x="2190847" y="2761288"/>
              <a:ext cx="180498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宋体" panose="02010600030101010101" pitchFamily="2" charset="-122"/>
                </a:rPr>
                <a:t>ICMP Echo Request</a:t>
              </a:r>
              <a:endParaRPr lang="zh-CN" altLang="en-US" sz="1400">
                <a:ea typeface="宋体" panose="02010600030101010101" pitchFamily="2" charset="-122"/>
              </a:endParaRPr>
            </a:p>
          </p:txBody>
        </p:sp>
        <p:sp>
          <p:nvSpPr>
            <p:cNvPr id="18445" name="TextBox 19"/>
            <p:cNvSpPr txBox="1">
              <a:spLocks noChangeArrowheads="1"/>
            </p:cNvSpPr>
            <p:nvPr/>
          </p:nvSpPr>
          <p:spPr bwMode="auto">
            <a:xfrm>
              <a:off x="5363935" y="2743058"/>
              <a:ext cx="15970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宋体" panose="02010600030101010101" pitchFamily="2" charset="-122"/>
                </a:rPr>
                <a:t>ICMP Echo Reply</a:t>
              </a:r>
              <a:endParaRPr lang="zh-CN" altLang="en-US" sz="1400">
                <a:ea typeface="宋体" panose="02010600030101010101" pitchFamily="2" charset="-122"/>
              </a:endParaRPr>
            </a:p>
          </p:txBody>
        </p:sp>
        <p:pic>
          <p:nvPicPr>
            <p:cNvPr id="18446" name="Picture 1950" descr="图片69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75" y="2781300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7" name="TextBox 20"/>
            <p:cNvSpPr txBox="1">
              <a:spLocks noChangeArrowheads="1"/>
            </p:cNvSpPr>
            <p:nvPr/>
          </p:nvSpPr>
          <p:spPr bwMode="auto">
            <a:xfrm>
              <a:off x="1383700" y="2420860"/>
              <a:ext cx="6298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A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18448" name="TextBox 21"/>
            <p:cNvSpPr txBox="1">
              <a:spLocks noChangeArrowheads="1"/>
            </p:cNvSpPr>
            <p:nvPr/>
          </p:nvSpPr>
          <p:spPr bwMode="auto">
            <a:xfrm>
              <a:off x="6994767" y="2420861"/>
              <a:ext cx="78374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200">
                  <a:ea typeface="华文细黑" panose="02010600040101010101" pitchFamily="2" charset="-122"/>
                </a:rPr>
                <a:t>服务器 </a:t>
              </a:r>
              <a:r>
                <a:rPr lang="en-US" altLang="zh-CN" sz="1200">
                  <a:ea typeface="华文细黑" panose="02010600040101010101" pitchFamily="2" charset="-122"/>
                </a:rPr>
                <a:t>A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</p:grp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55650" y="5445125"/>
            <a:ext cx="7632700" cy="863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01625" indent="-301625" defTabSz="801688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itchFamily="2" charset="2"/>
              <a:buChar char="l"/>
              <a:defRPr/>
            </a:pPr>
            <a:r>
              <a:rPr lang="en-US" altLang="zh-CN" sz="1800" dirty="0">
                <a:latin typeface="Arial" charset="0"/>
                <a:ea typeface="宋体" pitchFamily="2" charset="-122"/>
              </a:rPr>
              <a:t>ICMP Echo Request</a:t>
            </a:r>
            <a:r>
              <a:rPr lang="zh-CN" altLang="en-US" sz="1800" dirty="0">
                <a:latin typeface="Arial" charset="0"/>
                <a:ea typeface="宋体" pitchFamily="2" charset="-122"/>
              </a:rPr>
              <a:t>和</a:t>
            </a:r>
            <a:r>
              <a:rPr lang="en-US" altLang="zh-CN" sz="1800" dirty="0">
                <a:latin typeface="Arial" charset="0"/>
                <a:ea typeface="宋体" pitchFamily="2" charset="-122"/>
              </a:rPr>
              <a:t>ICMP Echo Reply</a:t>
            </a:r>
            <a:r>
              <a:rPr lang="zh-CN" altLang="en-US" sz="1800" kern="0" dirty="0">
                <a:ea typeface="+mn-ea"/>
                <a:cs typeface="Arial" pitchFamily="34" charset="0"/>
              </a:rPr>
              <a:t>分别用来查询和响应某些信息，进行差错检测。</a:t>
            </a:r>
            <a:endParaRPr lang="en-US" sz="1800" kern="0" dirty="0"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ICMP</a:t>
            </a:r>
            <a:r>
              <a:rPr lang="zh-CN" altLang="en-US" smtClean="0"/>
              <a:t>错误报告</a:t>
            </a:r>
          </a:p>
        </p:txBody>
      </p:sp>
      <p:sp>
        <p:nvSpPr>
          <p:cNvPr id="20483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67A6D284-9F4A-4362-93E4-306A61958E23}" type="slidenum"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pPr/>
              <a:t>7</a:t>
            </a:fld>
            <a:endParaRPr lang="en-US" altLang="zh-CN" sz="1200" smtClean="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0484" name="Group 24"/>
          <p:cNvGrpSpPr>
            <a:grpSpLocks/>
          </p:cNvGrpSpPr>
          <p:nvPr/>
        </p:nvGrpSpPr>
        <p:grpSpPr bwMode="auto">
          <a:xfrm>
            <a:off x="755650" y="1916113"/>
            <a:ext cx="7634288" cy="2541587"/>
            <a:chOff x="755650" y="1916844"/>
            <a:chExt cx="7634840" cy="2540658"/>
          </a:xfrm>
        </p:grpSpPr>
        <p:pic>
          <p:nvPicPr>
            <p:cNvPr id="20488" name="Picture 237" descr="图片77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8400" y="2060575"/>
              <a:ext cx="1727200" cy="163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0489" name="直接连接符 12"/>
            <p:cNvCxnSpPr>
              <a:cxnSpLocks noChangeShapeType="1"/>
            </p:cNvCxnSpPr>
            <p:nvPr/>
          </p:nvCxnSpPr>
          <p:spPr bwMode="auto">
            <a:xfrm>
              <a:off x="1619250" y="2800350"/>
              <a:ext cx="1871663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0490" name="Picture 1439" descr="图片3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8663" y="2439988"/>
              <a:ext cx="639762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1" name="Picture 1950" descr="图片69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650" y="2297113"/>
              <a:ext cx="9318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0492" name="直接连接符 16"/>
            <p:cNvCxnSpPr>
              <a:cxnSpLocks noChangeShapeType="1"/>
            </p:cNvCxnSpPr>
            <p:nvPr/>
          </p:nvCxnSpPr>
          <p:spPr bwMode="auto">
            <a:xfrm>
              <a:off x="5724525" y="2781300"/>
              <a:ext cx="2303463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0493" name="Picture 1939" descr="图片68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0650" y="2224088"/>
              <a:ext cx="600075" cy="958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4" name="Picture 1439" descr="图片3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1913" y="2439988"/>
              <a:ext cx="63817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5" name="TextBox 8"/>
            <p:cNvSpPr txBox="1">
              <a:spLocks noChangeArrowheads="1"/>
            </p:cNvSpPr>
            <p:nvPr/>
          </p:nvSpPr>
          <p:spPr bwMode="auto">
            <a:xfrm>
              <a:off x="1995488" y="2492375"/>
              <a:ext cx="95250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宋体" panose="02010600030101010101" pitchFamily="2" charset="-122"/>
                </a:rPr>
                <a:t>10.0.0.0/24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0496" name="TextBox 8"/>
            <p:cNvSpPr txBox="1">
              <a:spLocks noChangeArrowheads="1"/>
            </p:cNvSpPr>
            <p:nvPr/>
          </p:nvSpPr>
          <p:spPr bwMode="auto">
            <a:xfrm>
              <a:off x="7451725" y="2492375"/>
              <a:ext cx="312738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宋体" panose="02010600030101010101" pitchFamily="2" charset="-122"/>
                </a:rPr>
                <a:t>.1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0497" name="TextBox 8"/>
            <p:cNvSpPr txBox="1">
              <a:spLocks noChangeArrowheads="1"/>
            </p:cNvSpPr>
            <p:nvPr/>
          </p:nvSpPr>
          <p:spPr bwMode="auto">
            <a:xfrm>
              <a:off x="6300788" y="2492375"/>
              <a:ext cx="95250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宋体" panose="02010600030101010101" pitchFamily="2" charset="-122"/>
                </a:rPr>
                <a:t>20.0.0.0/24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0498" name="TextBox 39"/>
            <p:cNvSpPr txBox="1">
              <a:spLocks noChangeArrowheads="1"/>
            </p:cNvSpPr>
            <p:nvPr/>
          </p:nvSpPr>
          <p:spPr bwMode="auto">
            <a:xfrm>
              <a:off x="3259452" y="3552825"/>
              <a:ext cx="7232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400">
                  <a:ea typeface="华文细黑" panose="02010600040101010101" pitchFamily="2" charset="-122"/>
                </a:rPr>
                <a:t>数据包</a:t>
              </a:r>
            </a:p>
          </p:txBody>
        </p:sp>
        <p:sp>
          <p:nvSpPr>
            <p:cNvPr id="20499" name="TextBox 40"/>
            <p:cNvSpPr txBox="1">
              <a:spLocks noChangeArrowheads="1"/>
            </p:cNvSpPr>
            <p:nvPr/>
          </p:nvSpPr>
          <p:spPr bwMode="auto">
            <a:xfrm>
              <a:off x="2942614" y="4149725"/>
              <a:ext cx="15776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华文细黑" panose="02010600040101010101" pitchFamily="2" charset="-122"/>
                </a:rPr>
                <a:t>ICMP</a:t>
              </a:r>
              <a:r>
                <a:rPr lang="zh-CN" altLang="en-US" sz="1400">
                  <a:ea typeface="华文细黑" panose="02010600040101010101" pitchFamily="2" charset="-122"/>
                </a:rPr>
                <a:t>目的不可达</a:t>
              </a:r>
            </a:p>
          </p:txBody>
        </p:sp>
        <p:cxnSp>
          <p:nvCxnSpPr>
            <p:cNvPr id="20500" name="直接箭头连接符 58"/>
            <p:cNvCxnSpPr>
              <a:cxnSpLocks noChangeShapeType="1"/>
            </p:cNvCxnSpPr>
            <p:nvPr/>
          </p:nvCxnSpPr>
          <p:spPr bwMode="auto">
            <a:xfrm>
              <a:off x="1547813" y="3860800"/>
              <a:ext cx="3960812" cy="0"/>
            </a:xfrm>
            <a:prstGeom prst="straightConnector1">
              <a:avLst/>
            </a:prstGeom>
            <a:noFill/>
            <a:ln w="28575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01" name="直接箭头连接符 60"/>
            <p:cNvCxnSpPr>
              <a:cxnSpLocks noChangeShapeType="1"/>
            </p:cNvCxnSpPr>
            <p:nvPr/>
          </p:nvCxnSpPr>
          <p:spPr bwMode="auto">
            <a:xfrm flipH="1">
              <a:off x="1501775" y="4437063"/>
              <a:ext cx="3960813" cy="0"/>
            </a:xfrm>
            <a:prstGeom prst="straightConnector1">
              <a:avLst/>
            </a:prstGeom>
            <a:noFill/>
            <a:ln w="28575" algn="ctr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502" name="TextBox 23"/>
            <p:cNvSpPr txBox="1">
              <a:spLocks noChangeArrowheads="1"/>
            </p:cNvSpPr>
            <p:nvPr/>
          </p:nvSpPr>
          <p:spPr bwMode="auto">
            <a:xfrm>
              <a:off x="975712" y="1916844"/>
              <a:ext cx="6298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A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20503" name="TextBox 24"/>
            <p:cNvSpPr txBox="1">
              <a:spLocks noChangeArrowheads="1"/>
            </p:cNvSpPr>
            <p:nvPr/>
          </p:nvSpPr>
          <p:spPr bwMode="auto">
            <a:xfrm>
              <a:off x="7606749" y="1916844"/>
              <a:ext cx="78374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200">
                  <a:ea typeface="华文细黑" panose="02010600040101010101" pitchFamily="2" charset="-122"/>
                </a:rPr>
                <a:t>服务器 </a:t>
              </a:r>
              <a:r>
                <a:rPr lang="en-US" altLang="zh-CN" sz="1200">
                  <a:ea typeface="华文细黑" panose="02010600040101010101" pitchFamily="2" charset="-122"/>
                </a:rPr>
                <a:t>A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20504" name="TextBox 8"/>
            <p:cNvSpPr txBox="1">
              <a:spLocks noChangeArrowheads="1"/>
            </p:cNvSpPr>
            <p:nvPr/>
          </p:nvSpPr>
          <p:spPr bwMode="auto">
            <a:xfrm>
              <a:off x="5724525" y="2492375"/>
              <a:ext cx="312738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宋体" panose="02010600030101010101" pitchFamily="2" charset="-122"/>
                </a:rPr>
                <a:t>.2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0505" name="TextBox 8"/>
            <p:cNvSpPr txBox="1">
              <a:spLocks noChangeArrowheads="1"/>
            </p:cNvSpPr>
            <p:nvPr/>
          </p:nvSpPr>
          <p:spPr bwMode="auto">
            <a:xfrm>
              <a:off x="2962275" y="2492375"/>
              <a:ext cx="314325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宋体" panose="02010600030101010101" pitchFamily="2" charset="-122"/>
                </a:rPr>
                <a:t>.1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0506" name="TextBox 8"/>
            <p:cNvSpPr txBox="1">
              <a:spLocks noChangeArrowheads="1"/>
            </p:cNvSpPr>
            <p:nvPr/>
          </p:nvSpPr>
          <p:spPr bwMode="auto">
            <a:xfrm>
              <a:off x="1641475" y="2492375"/>
              <a:ext cx="312738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宋体" panose="02010600030101010101" pitchFamily="2" charset="-122"/>
                </a:rPr>
                <a:t>.2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</p:grp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55650" y="5445125"/>
            <a:ext cx="7632700" cy="863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01625" indent="-301625" defTabSz="801688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itchFamily="2" charset="2"/>
              <a:buChar char="l"/>
              <a:defRPr/>
            </a:pPr>
            <a:r>
              <a:rPr lang="zh-CN" altLang="en-US" sz="1800" dirty="0">
                <a:latin typeface="+mn-ea"/>
                <a:ea typeface="+mn-ea"/>
              </a:rPr>
              <a:t>当网络设备无法访问目标网络时，会自动发送</a:t>
            </a:r>
            <a:r>
              <a:rPr lang="en-US" altLang="zh-CN" sz="1800" dirty="0">
                <a:ea typeface="+mn-ea"/>
                <a:cs typeface="Arial" pitchFamily="34" charset="0"/>
              </a:rPr>
              <a:t>ICMP</a:t>
            </a:r>
            <a:r>
              <a:rPr lang="zh-CN" altLang="en-US" sz="1800" dirty="0">
                <a:latin typeface="+mn-ea"/>
                <a:ea typeface="+mn-ea"/>
              </a:rPr>
              <a:t>目的不可达报文到发送端设备。</a:t>
            </a:r>
            <a:endParaRPr lang="en-US" altLang="en-US" sz="1800" dirty="0">
              <a:latin typeface="+mn-ea"/>
              <a:ea typeface="+mn-ea"/>
            </a:endParaRPr>
          </a:p>
        </p:txBody>
      </p:sp>
      <p:sp>
        <p:nvSpPr>
          <p:cNvPr id="20486" name="Text Box 22"/>
          <p:cNvSpPr txBox="1">
            <a:spLocks noChangeArrowheads="1"/>
          </p:cNvSpPr>
          <p:nvPr/>
        </p:nvSpPr>
        <p:spPr bwMode="auto">
          <a:xfrm>
            <a:off x="3348038" y="2205038"/>
            <a:ext cx="4714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200">
                <a:ea typeface="宋体" panose="02010600030101010101" pitchFamily="2" charset="-122"/>
              </a:rPr>
              <a:t>RTA</a:t>
            </a:r>
          </a:p>
        </p:txBody>
      </p:sp>
      <p:sp>
        <p:nvSpPr>
          <p:cNvPr id="20487" name="Text Box 23"/>
          <p:cNvSpPr txBox="1">
            <a:spLocks noChangeArrowheads="1"/>
          </p:cNvSpPr>
          <p:nvPr/>
        </p:nvSpPr>
        <p:spPr bwMode="auto">
          <a:xfrm>
            <a:off x="5219700" y="2205038"/>
            <a:ext cx="4714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200">
                <a:ea typeface="宋体" panose="02010600030101010101" pitchFamily="2" charset="-122"/>
              </a:rPr>
              <a:t>RTB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ICMP</a:t>
            </a:r>
            <a:r>
              <a:rPr lang="zh-CN" altLang="en-US" smtClean="0"/>
              <a:t>数据包格式</a:t>
            </a:r>
          </a:p>
        </p:txBody>
      </p:sp>
      <p:sp>
        <p:nvSpPr>
          <p:cNvPr id="22531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2CEFB1F1-C38A-4794-834D-113895A25F65}" type="slidenum"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pPr/>
              <a:t>8</a:t>
            </a:fld>
            <a:endParaRPr lang="en-US" altLang="zh-CN" sz="1200" smtClean="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2532" name="Group 23"/>
          <p:cNvGrpSpPr>
            <a:grpSpLocks/>
          </p:cNvGrpSpPr>
          <p:nvPr/>
        </p:nvGrpSpPr>
        <p:grpSpPr bwMode="auto">
          <a:xfrm>
            <a:off x="1249363" y="2000250"/>
            <a:ext cx="6635750" cy="2254250"/>
            <a:chOff x="1249492" y="2000652"/>
            <a:chExt cx="6634345" cy="2253848"/>
          </a:xfrm>
        </p:grpSpPr>
        <p:sp>
          <p:nvSpPr>
            <p:cNvPr id="22534" name="TextBox 8"/>
            <p:cNvSpPr txBox="1">
              <a:spLocks noChangeArrowheads="1"/>
            </p:cNvSpPr>
            <p:nvPr/>
          </p:nvSpPr>
          <p:spPr bwMode="auto">
            <a:xfrm>
              <a:off x="3888630" y="3336925"/>
              <a:ext cx="1841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en-US" sz="1800">
                <a:ea typeface="宋体" panose="02010600030101010101" pitchFamily="2" charset="-122"/>
              </a:endParaRPr>
            </a:p>
          </p:txBody>
        </p:sp>
        <p:sp>
          <p:nvSpPr>
            <p:cNvPr id="22535" name="TextBox 8"/>
            <p:cNvSpPr txBox="1">
              <a:spLocks noChangeArrowheads="1"/>
            </p:cNvSpPr>
            <p:nvPr/>
          </p:nvSpPr>
          <p:spPr bwMode="auto">
            <a:xfrm>
              <a:off x="3034555" y="2822575"/>
              <a:ext cx="1841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en-US" sz="1800">
                <a:ea typeface="宋体" panose="02010600030101010101" pitchFamily="2" charset="-122"/>
              </a:endParaRPr>
            </a:p>
          </p:txBody>
        </p:sp>
        <p:sp>
          <p:nvSpPr>
            <p:cNvPr id="22536" name="任意多边形 12"/>
            <p:cNvSpPr>
              <a:spLocks/>
            </p:cNvSpPr>
            <p:nvPr/>
          </p:nvSpPr>
          <p:spPr bwMode="auto">
            <a:xfrm>
              <a:off x="1726455" y="2565400"/>
              <a:ext cx="6119813" cy="555625"/>
            </a:xfrm>
            <a:custGeom>
              <a:avLst/>
              <a:gdLst>
                <a:gd name="T0" fmla="*/ 542934942 w 4680089"/>
                <a:gd name="T1" fmla="*/ 0 h 1528595"/>
                <a:gd name="T2" fmla="*/ 1327462916 w 4680089"/>
                <a:gd name="T3" fmla="*/ 0 h 1528595"/>
                <a:gd name="T4" fmla="*/ 1709630023 w 4680089"/>
                <a:gd name="T5" fmla="*/ 0 h 1528595"/>
                <a:gd name="T6" fmla="*/ 0 w 4680089"/>
                <a:gd name="T7" fmla="*/ 0 h 1528595"/>
                <a:gd name="T8" fmla="*/ 542934942 w 4680089"/>
                <a:gd name="T9" fmla="*/ 0 h 15285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80089"/>
                <a:gd name="T16" fmla="*/ 0 h 1528595"/>
                <a:gd name="T17" fmla="*/ 4680089 w 4680089"/>
                <a:gd name="T18" fmla="*/ 1528595 h 15285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80089" h="1528595">
                  <a:moveTo>
                    <a:pt x="1486277" y="0"/>
                  </a:moveTo>
                  <a:lnTo>
                    <a:pt x="3633916" y="0"/>
                  </a:lnTo>
                  <a:lnTo>
                    <a:pt x="4680089" y="1527572"/>
                  </a:lnTo>
                  <a:lnTo>
                    <a:pt x="0" y="1528595"/>
                  </a:lnTo>
                  <a:lnTo>
                    <a:pt x="1486277" y="0"/>
                  </a:lnTo>
                  <a:close/>
                </a:path>
              </a:pathLst>
            </a:custGeom>
            <a:gradFill rotWithShape="0">
              <a:gsLst>
                <a:gs pos="0">
                  <a:srgbClr val="0099CC"/>
                </a:gs>
                <a:gs pos="100000">
                  <a:srgbClr val="99CCFF"/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37" name="TextBox 8"/>
            <p:cNvSpPr txBox="1">
              <a:spLocks noChangeArrowheads="1"/>
            </p:cNvSpPr>
            <p:nvPr/>
          </p:nvSpPr>
          <p:spPr bwMode="auto">
            <a:xfrm>
              <a:off x="1748680" y="2843213"/>
              <a:ext cx="268288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宋体" panose="02010600030101010101" pitchFamily="2" charset="-122"/>
                </a:rPr>
                <a:t>0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2538" name="TextBox 8"/>
            <p:cNvSpPr txBox="1">
              <a:spLocks noChangeArrowheads="1"/>
            </p:cNvSpPr>
            <p:nvPr/>
          </p:nvSpPr>
          <p:spPr bwMode="auto">
            <a:xfrm>
              <a:off x="3691127" y="2843213"/>
              <a:ext cx="269591" cy="27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宋体" panose="02010600030101010101" pitchFamily="2" charset="-122"/>
                </a:rPr>
                <a:t>7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2539" name="TextBox 9"/>
            <p:cNvSpPr txBox="1">
              <a:spLocks noChangeArrowheads="1"/>
            </p:cNvSpPr>
            <p:nvPr/>
          </p:nvSpPr>
          <p:spPr bwMode="auto">
            <a:xfrm>
              <a:off x="5664781" y="2843213"/>
              <a:ext cx="354537" cy="27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宋体" panose="02010600030101010101" pitchFamily="2" charset="-122"/>
                </a:rPr>
                <a:t>15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22540" name="TextBox 10"/>
            <p:cNvSpPr txBox="1">
              <a:spLocks noChangeArrowheads="1"/>
            </p:cNvSpPr>
            <p:nvPr/>
          </p:nvSpPr>
          <p:spPr bwMode="auto">
            <a:xfrm>
              <a:off x="7529300" y="2843213"/>
              <a:ext cx="354537" cy="27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宋体" panose="02010600030101010101" pitchFamily="2" charset="-122"/>
                </a:rPr>
                <a:t>31</a:t>
              </a:r>
              <a:endParaRPr lang="zh-CN" altLang="en-US" sz="1200"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 bwMode="auto">
            <a:xfrm>
              <a:off x="2517824" y="2004080"/>
              <a:ext cx="1189688" cy="557211"/>
            </a:xfrm>
            <a:prstGeom prst="rect">
              <a:avLst/>
            </a:prstGeom>
            <a:solidFill>
              <a:srgbClr val="74C2E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chilly" dir="t"/>
            </a:scene3d>
            <a:sp3d prstMaterial="powder">
              <a:bevelT w="38100" h="38100"/>
              <a:bevelB/>
            </a:sp3d>
          </p:spPr>
          <p:txBody>
            <a:bodyPr lIns="18000" rIns="18000" anchor="ctr"/>
            <a:lstStyle/>
            <a:p>
              <a:pPr algn="ctr" defTabSz="784225">
                <a:lnSpc>
                  <a:spcPct val="120000"/>
                </a:lnSpc>
                <a:buClr>
                  <a:srgbClr val="990000"/>
                </a:buClr>
                <a:buSzPct val="85000"/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charset="0"/>
                </a:rPr>
                <a:t>IP Header</a:t>
              </a:r>
            </a:p>
          </p:txBody>
        </p:sp>
        <p:sp>
          <p:nvSpPr>
            <p:cNvPr id="19" name="矩形 18"/>
            <p:cNvSpPr/>
            <p:nvPr/>
          </p:nvSpPr>
          <p:spPr bwMode="auto">
            <a:xfrm>
              <a:off x="3669952" y="2004080"/>
              <a:ext cx="2808311" cy="557211"/>
            </a:xfrm>
            <a:prstGeom prst="rect">
              <a:avLst/>
            </a:prstGeom>
            <a:solidFill>
              <a:srgbClr val="00669A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B/>
            </a:sp3d>
          </p:spPr>
          <p:txBody>
            <a:bodyPr anchor="ctr"/>
            <a:lstStyle/>
            <a:p>
              <a:pPr algn="ctr" defTabSz="784225"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charset="0"/>
                </a:rPr>
                <a:t>ICMP</a:t>
              </a:r>
            </a:p>
          </p:txBody>
        </p:sp>
        <p:sp>
          <p:nvSpPr>
            <p:cNvPr id="22545" name="TextBox 14"/>
            <p:cNvSpPr txBox="1">
              <a:spLocks noChangeArrowheads="1"/>
            </p:cNvSpPr>
            <p:nvPr/>
          </p:nvSpPr>
          <p:spPr bwMode="auto">
            <a:xfrm>
              <a:off x="1726455" y="3121025"/>
              <a:ext cx="6119813" cy="1133475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>
                  <a:ea typeface="宋体" panose="02010600030101010101" pitchFamily="2" charset="-122"/>
                </a:rPr>
                <a:t>    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cxnSp>
          <p:nvCxnSpPr>
            <p:cNvPr id="22546" name="直接连接符 19"/>
            <p:cNvCxnSpPr>
              <a:cxnSpLocks noChangeShapeType="1"/>
            </p:cNvCxnSpPr>
            <p:nvPr/>
          </p:nvCxnSpPr>
          <p:spPr bwMode="auto">
            <a:xfrm>
              <a:off x="1726455" y="3624263"/>
              <a:ext cx="6119813" cy="0"/>
            </a:xfrm>
            <a:prstGeom prst="line">
              <a:avLst/>
            </a:prstGeom>
            <a:noFill/>
            <a:ln w="31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7" name="直接连接符 22"/>
            <p:cNvCxnSpPr>
              <a:cxnSpLocks noChangeShapeType="1"/>
            </p:cNvCxnSpPr>
            <p:nvPr/>
          </p:nvCxnSpPr>
          <p:spPr bwMode="auto">
            <a:xfrm>
              <a:off x="3669555" y="3121025"/>
              <a:ext cx="0" cy="50323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8" name="直接连接符 24"/>
            <p:cNvCxnSpPr>
              <a:cxnSpLocks noChangeShapeType="1"/>
            </p:cNvCxnSpPr>
            <p:nvPr/>
          </p:nvCxnSpPr>
          <p:spPr bwMode="auto">
            <a:xfrm>
              <a:off x="5830143" y="3121025"/>
              <a:ext cx="0" cy="50323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49" name="TextBox 25"/>
            <p:cNvSpPr txBox="1">
              <a:spLocks noChangeArrowheads="1"/>
            </p:cNvSpPr>
            <p:nvPr/>
          </p:nvSpPr>
          <p:spPr bwMode="auto">
            <a:xfrm>
              <a:off x="2374155" y="3263900"/>
              <a:ext cx="517525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cs typeface="Arial" panose="020B0604020202020204" pitchFamily="34" charset="0"/>
                </a:rPr>
                <a:t>Type</a:t>
              </a:r>
              <a:endParaRPr lang="zh-CN" altLang="en-US" sz="1200">
                <a:cs typeface="Arial" panose="020B0604020202020204" pitchFamily="34" charset="0"/>
              </a:endParaRPr>
            </a:p>
          </p:txBody>
        </p:sp>
        <p:sp>
          <p:nvSpPr>
            <p:cNvPr id="22550" name="TextBox 26"/>
            <p:cNvSpPr txBox="1">
              <a:spLocks noChangeArrowheads="1"/>
            </p:cNvSpPr>
            <p:nvPr/>
          </p:nvSpPr>
          <p:spPr bwMode="auto">
            <a:xfrm>
              <a:off x="4461718" y="3263900"/>
              <a:ext cx="550862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cs typeface="Arial" panose="020B0604020202020204" pitchFamily="34" charset="0"/>
                </a:rPr>
                <a:t>Code</a:t>
              </a:r>
              <a:endParaRPr lang="zh-CN" altLang="en-US" sz="1200">
                <a:cs typeface="Arial" panose="020B0604020202020204" pitchFamily="34" charset="0"/>
              </a:endParaRPr>
            </a:p>
          </p:txBody>
        </p:sp>
        <p:sp>
          <p:nvSpPr>
            <p:cNvPr id="22551" name="TextBox 27"/>
            <p:cNvSpPr txBox="1">
              <a:spLocks noChangeArrowheads="1"/>
            </p:cNvSpPr>
            <p:nvPr/>
          </p:nvSpPr>
          <p:spPr bwMode="auto">
            <a:xfrm>
              <a:off x="6334968" y="3263900"/>
              <a:ext cx="90805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cs typeface="Arial" panose="020B0604020202020204" pitchFamily="34" charset="0"/>
                </a:rPr>
                <a:t>Checksum</a:t>
              </a:r>
              <a:endParaRPr lang="zh-CN" altLang="en-US" sz="1200">
                <a:cs typeface="Arial" panose="020B0604020202020204" pitchFamily="34" charset="0"/>
              </a:endParaRPr>
            </a:p>
          </p:txBody>
        </p:sp>
        <p:sp>
          <p:nvSpPr>
            <p:cNvPr id="13336" name="TextBox 28"/>
            <p:cNvSpPr txBox="1">
              <a:spLocks noChangeArrowheads="1"/>
            </p:cNvSpPr>
            <p:nvPr/>
          </p:nvSpPr>
          <p:spPr bwMode="auto">
            <a:xfrm>
              <a:off x="2584296" y="3789446"/>
              <a:ext cx="4402793" cy="307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ea typeface="+mn-ea"/>
                  <a:cs typeface="Arial" panose="020B0604020202020204" pitchFamily="34" charset="0"/>
                </a:rPr>
                <a:t>ICMP</a:t>
              </a:r>
              <a:r>
                <a:rPr lang="zh-CN" altLang="en-US" sz="1400" dirty="0">
                  <a:latin typeface="+mn-ea"/>
                  <a:ea typeface="+mn-ea"/>
                </a:rPr>
                <a:t>的报文内容（不同类型和代码标识不同的内容）</a:t>
              </a:r>
              <a:endParaRPr lang="zh-CN" altLang="en-US" sz="1400" dirty="0">
                <a:latin typeface="+mn-ea"/>
                <a:ea typeface="+mn-ea"/>
                <a:cs typeface="Arial" charset="0"/>
              </a:endParaRPr>
            </a:p>
          </p:txBody>
        </p:sp>
        <p:sp>
          <p:nvSpPr>
            <p:cNvPr id="22" name="矩形 16"/>
            <p:cNvSpPr/>
            <p:nvPr/>
          </p:nvSpPr>
          <p:spPr bwMode="auto">
            <a:xfrm>
              <a:off x="6506730" y="2000652"/>
              <a:ext cx="648072" cy="557211"/>
            </a:xfrm>
            <a:prstGeom prst="rect">
              <a:avLst/>
            </a:prstGeom>
            <a:solidFill>
              <a:srgbClr val="74C2E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chilly" dir="t"/>
            </a:scene3d>
            <a:sp3d prstMaterial="powder">
              <a:bevelT w="38100" h="38100"/>
              <a:bevelB/>
            </a:sp3d>
          </p:spPr>
          <p:txBody>
            <a:bodyPr anchor="ctr"/>
            <a:lstStyle/>
            <a:p>
              <a:pPr defTabSz="784225">
                <a:lnSpc>
                  <a:spcPct val="120000"/>
                </a:lnSpc>
                <a:buClr>
                  <a:srgbClr val="990000"/>
                </a:buClr>
                <a:buSzPct val="85000"/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charset="0"/>
                </a:rPr>
                <a:t>FCS</a:t>
              </a:r>
            </a:p>
          </p:txBody>
        </p:sp>
        <p:sp>
          <p:nvSpPr>
            <p:cNvPr id="23" name="矩形 16"/>
            <p:cNvSpPr/>
            <p:nvPr/>
          </p:nvSpPr>
          <p:spPr bwMode="auto">
            <a:xfrm>
              <a:off x="1249492" y="2004080"/>
              <a:ext cx="1239376" cy="557211"/>
            </a:xfrm>
            <a:prstGeom prst="rect">
              <a:avLst/>
            </a:prstGeom>
            <a:solidFill>
              <a:srgbClr val="74C2E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chilly" dir="t"/>
            </a:scene3d>
            <a:sp3d prstMaterial="powder">
              <a:bevelT w="38100" h="38100"/>
              <a:bevelB/>
            </a:sp3d>
          </p:spPr>
          <p:txBody>
            <a:bodyPr anchor="ctr"/>
            <a:lstStyle/>
            <a:p>
              <a:pPr algn="ctr" defTabSz="784225">
                <a:lnSpc>
                  <a:spcPct val="120000"/>
                </a:lnSpc>
                <a:buClr>
                  <a:srgbClr val="990000"/>
                </a:buClr>
                <a:buSzPct val="85000"/>
                <a:defRPr/>
              </a:pPr>
              <a:r>
                <a:rPr lang="en-US" altLang="zh-CN" sz="1400" dirty="0">
                  <a:solidFill>
                    <a:schemeClr val="bg1"/>
                  </a:solidFill>
                  <a:latin typeface="Arial" charset="0"/>
                </a:rPr>
                <a:t>Ethernet_II Header</a:t>
              </a:r>
            </a:p>
          </p:txBody>
        </p:sp>
      </p:grpSp>
      <p:sp>
        <p:nvSpPr>
          <p:cNvPr id="22533" name="Rectangle 3"/>
          <p:cNvSpPr txBox="1">
            <a:spLocks noChangeArrowheads="1"/>
          </p:cNvSpPr>
          <p:nvPr/>
        </p:nvSpPr>
        <p:spPr bwMode="auto">
          <a:xfrm>
            <a:off x="755650" y="5805488"/>
            <a:ext cx="76327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01625" indent="-301625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8016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anose="05000000000000000000" pitchFamily="2" charset="2"/>
              <a:buChar char="l"/>
            </a:pPr>
            <a:r>
              <a:rPr lang="en-US" altLang="zh-CN" sz="1800">
                <a:ea typeface="华文细黑" panose="02010600040101010101" pitchFamily="2" charset="-122"/>
                <a:cs typeface="Arial" panose="020B0604020202020204" pitchFamily="34" charset="0"/>
              </a:rPr>
              <a:t>Type</a:t>
            </a:r>
            <a:r>
              <a:rPr lang="zh-CN" altLang="en-US" sz="1800">
                <a:ea typeface="华文细黑" panose="02010600040101010101" pitchFamily="2" charset="-122"/>
                <a:cs typeface="Arial" panose="020B0604020202020204" pitchFamily="34" charset="0"/>
              </a:rPr>
              <a:t>表示</a:t>
            </a:r>
            <a:r>
              <a:rPr lang="en-US" altLang="zh-CN" sz="1800">
                <a:ea typeface="华文细黑" panose="02010600040101010101" pitchFamily="2" charset="-122"/>
                <a:cs typeface="Arial" panose="020B0604020202020204" pitchFamily="34" charset="0"/>
              </a:rPr>
              <a:t>ICMP</a:t>
            </a:r>
            <a:r>
              <a:rPr lang="zh-CN" altLang="en-US" sz="1800">
                <a:ea typeface="华文细黑" panose="02010600040101010101" pitchFamily="2" charset="-122"/>
                <a:cs typeface="Arial" panose="020B0604020202020204" pitchFamily="34" charset="0"/>
              </a:rPr>
              <a:t>消息类型，</a:t>
            </a:r>
            <a:r>
              <a:rPr lang="en-US" altLang="zh-CN" sz="1800">
                <a:ea typeface="华文细黑" panose="02010600040101010101" pitchFamily="2" charset="-122"/>
                <a:cs typeface="Arial" panose="020B0604020202020204" pitchFamily="34" charset="0"/>
              </a:rPr>
              <a:t>Code</a:t>
            </a:r>
            <a:r>
              <a:rPr lang="zh-CN" altLang="en-US" sz="1800">
                <a:ea typeface="华文细黑" panose="02010600040101010101" pitchFamily="2" charset="-122"/>
                <a:cs typeface="Arial" panose="020B0604020202020204" pitchFamily="34" charset="0"/>
              </a:rPr>
              <a:t>表示同一消息类型中的不同信息。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ICMP</a:t>
            </a:r>
            <a:r>
              <a:rPr lang="zh-CN" altLang="en-US" smtClean="0"/>
              <a:t>消息类型和编码类型</a:t>
            </a:r>
          </a:p>
        </p:txBody>
      </p:sp>
      <p:sp>
        <p:nvSpPr>
          <p:cNvPr id="24579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40FD8044-8688-4DDC-9E94-6D7E738CAFEE}" type="slidenum"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pPr/>
              <a:t>9</a:t>
            </a:fld>
            <a:endParaRPr lang="en-US" altLang="zh-CN" sz="1200" smtClean="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24580" name="内容占位符 6"/>
          <p:cNvSpPr>
            <a:spLocks noGrp="1"/>
          </p:cNvSpPr>
          <p:nvPr>
            <p:ph type="body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lnSpc>
                <a:spcPct val="150000"/>
              </a:lnSpc>
              <a:buClr>
                <a:schemeClr val="tx1"/>
              </a:buClr>
              <a:buSzPct val="80000"/>
              <a:buFont typeface="Wingdings" pitchFamily="2" charset="2"/>
              <a:buNone/>
            </a:pPr>
            <a:endParaRPr lang="zh-CN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None/>
            </a:pPr>
            <a:endParaRPr lang="zh-CN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1" name="TextBox 8"/>
          <p:cNvSpPr txBox="1">
            <a:spLocks noChangeArrowheads="1"/>
          </p:cNvSpPr>
          <p:nvPr/>
        </p:nvSpPr>
        <p:spPr bwMode="auto">
          <a:xfrm>
            <a:off x="3503613" y="241141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zh-CN" altLang="en-US" sz="1800">
              <a:ea typeface="宋体" panose="02010600030101010101" pitchFamily="2" charset="-122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1212850" y="1776413"/>
          <a:ext cx="6696075" cy="3371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91"/>
                <a:gridCol w="1623291"/>
                <a:gridCol w="3449493"/>
              </a:tblGrid>
              <a:tr h="34725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类型</a:t>
                      </a:r>
                      <a:endParaRPr lang="zh-CN" altLang="en-US" sz="1600" b="0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编码</a:t>
                      </a:r>
                      <a:endParaRPr lang="zh-CN" altLang="en-US" sz="1600" b="0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描述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</a:tr>
              <a:tr h="43263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Echo Reply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199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网络不可达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199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主机不可达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199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协议不可达</a:t>
                      </a: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199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端口不可达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199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重定向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199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Echo </a:t>
                      </a:r>
                      <a:r>
                        <a:rPr lang="en-US" altLang="zh-CN" sz="16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Request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1" marR="91431" marT="45714" marB="45714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ICMP</a:t>
            </a:r>
            <a:r>
              <a:rPr lang="zh-CN" altLang="en-US" smtClean="0"/>
              <a:t>应用</a:t>
            </a:r>
            <a:r>
              <a:rPr lang="en-US" altLang="zh-CN" smtClean="0"/>
              <a:t>-Ping</a:t>
            </a:r>
            <a:endParaRPr lang="zh-CN" altLang="en-US" smtClean="0"/>
          </a:p>
        </p:txBody>
      </p:sp>
      <p:sp>
        <p:nvSpPr>
          <p:cNvPr id="26627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229A5CF3-9D32-43DC-95FB-5BB301098786}" type="slidenum"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pPr/>
              <a:t>10</a:t>
            </a:fld>
            <a:endParaRPr lang="en-US" altLang="zh-CN" sz="1200" smtClean="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6628" name="Group 16"/>
          <p:cNvGrpSpPr>
            <a:grpSpLocks/>
          </p:cNvGrpSpPr>
          <p:nvPr/>
        </p:nvGrpSpPr>
        <p:grpSpPr bwMode="auto">
          <a:xfrm>
            <a:off x="1331913" y="1557338"/>
            <a:ext cx="6054725" cy="1800225"/>
            <a:chOff x="1331913" y="1557338"/>
            <a:chExt cx="6054725" cy="1800225"/>
          </a:xfrm>
        </p:grpSpPr>
        <p:sp>
          <p:nvSpPr>
            <p:cNvPr id="26630" name="TextBox 8"/>
            <p:cNvSpPr txBox="1">
              <a:spLocks noChangeArrowheads="1"/>
            </p:cNvSpPr>
            <p:nvPr/>
          </p:nvSpPr>
          <p:spPr bwMode="auto">
            <a:xfrm>
              <a:off x="3432175" y="2411413"/>
              <a:ext cx="1841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en-US" sz="1800">
                <a:ea typeface="宋体" panose="02010600030101010101" pitchFamily="2" charset="-122"/>
              </a:endParaRPr>
            </a:p>
          </p:txBody>
        </p:sp>
        <p:sp>
          <p:nvSpPr>
            <p:cNvPr id="26631" name="TextBox 8"/>
            <p:cNvSpPr txBox="1">
              <a:spLocks noChangeArrowheads="1"/>
            </p:cNvSpPr>
            <p:nvPr/>
          </p:nvSpPr>
          <p:spPr bwMode="auto">
            <a:xfrm>
              <a:off x="1404938" y="1782341"/>
              <a:ext cx="646112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宋体" panose="02010600030101010101" pitchFamily="2" charset="-122"/>
                </a:rPr>
                <a:t>RTA</a:t>
              </a:r>
            </a:p>
          </p:txBody>
        </p:sp>
        <p:pic>
          <p:nvPicPr>
            <p:cNvPr id="26632" name="Picture 1439" descr="图片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913" y="2133600"/>
              <a:ext cx="798512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3" name="Picture 1439" descr="图片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125" y="2133600"/>
              <a:ext cx="798513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4" name="TextBox 8"/>
            <p:cNvSpPr txBox="1">
              <a:spLocks noChangeArrowheads="1"/>
            </p:cNvSpPr>
            <p:nvPr/>
          </p:nvSpPr>
          <p:spPr bwMode="auto">
            <a:xfrm>
              <a:off x="6765925" y="1772816"/>
              <a:ext cx="490538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宋体" panose="02010600030101010101" pitchFamily="2" charset="-122"/>
                </a:rPr>
                <a:t>RTB</a:t>
              </a:r>
            </a:p>
          </p:txBody>
        </p:sp>
        <p:cxnSp>
          <p:nvCxnSpPr>
            <p:cNvPr id="26635" name="直接连接符 32"/>
            <p:cNvCxnSpPr>
              <a:cxnSpLocks noChangeShapeType="1"/>
            </p:cNvCxnSpPr>
            <p:nvPr/>
          </p:nvCxnSpPr>
          <p:spPr bwMode="auto">
            <a:xfrm flipV="1">
              <a:off x="2130425" y="2492375"/>
              <a:ext cx="1362075" cy="3175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36" name="直接连接符 33"/>
            <p:cNvCxnSpPr>
              <a:cxnSpLocks noChangeShapeType="1"/>
            </p:cNvCxnSpPr>
            <p:nvPr/>
          </p:nvCxnSpPr>
          <p:spPr bwMode="auto">
            <a:xfrm>
              <a:off x="5148263" y="2492375"/>
              <a:ext cx="1439862" cy="3175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6637" name="Picture 237" descr="图片77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238" y="1557338"/>
              <a:ext cx="2833687" cy="180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8" name="TextBox 8"/>
            <p:cNvSpPr txBox="1">
              <a:spLocks noChangeArrowheads="1"/>
            </p:cNvSpPr>
            <p:nvPr/>
          </p:nvSpPr>
          <p:spPr bwMode="auto">
            <a:xfrm>
              <a:off x="3419475" y="2257425"/>
              <a:ext cx="1944688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宋体" panose="02010600030101010101" pitchFamily="2" charset="-122"/>
                </a:rPr>
                <a:t>10.0.0.0/24</a:t>
              </a:r>
            </a:p>
          </p:txBody>
        </p:sp>
        <p:sp>
          <p:nvSpPr>
            <p:cNvPr id="26639" name="TextBox 8"/>
            <p:cNvSpPr txBox="1">
              <a:spLocks noChangeArrowheads="1"/>
            </p:cNvSpPr>
            <p:nvPr/>
          </p:nvSpPr>
          <p:spPr bwMode="auto">
            <a:xfrm>
              <a:off x="2036763" y="2184400"/>
              <a:ext cx="4794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宋体" panose="02010600030101010101" pitchFamily="2" charset="-122"/>
                </a:rPr>
                <a:t>.1</a:t>
              </a:r>
            </a:p>
          </p:txBody>
        </p:sp>
        <p:sp>
          <p:nvSpPr>
            <p:cNvPr id="26640" name="TextBox 8"/>
            <p:cNvSpPr txBox="1">
              <a:spLocks noChangeArrowheads="1"/>
            </p:cNvSpPr>
            <p:nvPr/>
          </p:nvSpPr>
          <p:spPr bwMode="auto">
            <a:xfrm>
              <a:off x="6184900" y="2184400"/>
              <a:ext cx="4794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宋体" panose="02010600030101010101" pitchFamily="2" charset="-122"/>
                </a:rPr>
                <a:t>.2</a:t>
              </a:r>
            </a:p>
          </p:txBody>
        </p:sp>
      </p:grpSp>
      <p:sp>
        <p:nvSpPr>
          <p:cNvPr id="26629" name="AutoShape 28"/>
          <p:cNvSpPr>
            <a:spLocks/>
          </p:cNvSpPr>
          <p:nvPr/>
        </p:nvSpPr>
        <p:spPr bwMode="auto">
          <a:xfrm flipH="1">
            <a:off x="365125" y="3479800"/>
            <a:ext cx="8713788" cy="2676525"/>
          </a:xfrm>
          <a:prstGeom prst="accentBorderCallout3">
            <a:avLst>
              <a:gd name="adj1" fmla="val 14088"/>
              <a:gd name="adj2" fmla="val 101218"/>
              <a:gd name="adj3" fmla="val 13051"/>
              <a:gd name="adj4" fmla="val 103477"/>
              <a:gd name="adj5" fmla="val -4819"/>
              <a:gd name="adj6" fmla="val 103310"/>
              <a:gd name="adj7" fmla="val -25056"/>
              <a:gd name="adj8" fmla="val 89324"/>
            </a:avLst>
          </a:prstGeom>
          <a:noFill/>
          <a:ln w="19050" algn="ctr">
            <a:solidFill>
              <a:srgbClr val="006699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</a:rPr>
              <a:t>&lt;RTA&gt;</a:t>
            </a:r>
            <a:r>
              <a:rPr lang="en-US" altLang="zh-CN" sz="140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ping ?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STRING&lt;1-255&gt;  IP address or hostname of a remote system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-a             Select source IP address, the default is the IP address of the 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          output interface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-c             Specify the number of echo requests to be sent, the default is 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          5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-d             Specify the SO_DEBUG option on the socket being used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-f             Set Don't Fragment flag in packet (IPv4-only)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-h             Specify TTL value for echo requests to be sent, the default is 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          255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-i             Select the interface sending packets</a:t>
            </a:r>
          </a:p>
          <a:p>
            <a:r>
              <a:rPr lang="en-US" altLang="zh-CN" sz="1400">
                <a:ea typeface="宋体" panose="02010600030101010101" pitchFamily="2" charset="-122"/>
                <a:cs typeface="Courier New" panose="02070309020205020404" pitchFamily="49" charset="0"/>
              </a:rPr>
              <a:t>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ICMP</a:t>
            </a:r>
            <a:r>
              <a:rPr lang="zh-CN" altLang="en-US" smtClean="0"/>
              <a:t>应用</a:t>
            </a:r>
            <a:r>
              <a:rPr lang="en-US" altLang="zh-CN" smtClean="0"/>
              <a:t>-Ping</a:t>
            </a:r>
            <a:endParaRPr lang="zh-CN" altLang="en-US" smtClean="0"/>
          </a:p>
        </p:txBody>
      </p:sp>
      <p:sp>
        <p:nvSpPr>
          <p:cNvPr id="28675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10D20046-1489-4FCC-BF2C-E4D7C2986E6E}" type="slidenum"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pPr/>
              <a:t>11</a:t>
            </a:fld>
            <a:endParaRPr lang="en-US" altLang="zh-CN" sz="1200" smtClean="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28676" name="TextBox 8"/>
          <p:cNvSpPr txBox="1">
            <a:spLocks noChangeArrowheads="1"/>
          </p:cNvSpPr>
          <p:nvPr/>
        </p:nvSpPr>
        <p:spPr bwMode="auto">
          <a:xfrm>
            <a:off x="3432175" y="241141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zh-CN" altLang="en-US" sz="1800">
              <a:ea typeface="宋体" panose="02010600030101010101" pitchFamily="2" charset="-122"/>
            </a:endParaRPr>
          </a:p>
        </p:txBody>
      </p:sp>
      <p:sp>
        <p:nvSpPr>
          <p:cNvPr id="28677" name="TextBox 16"/>
          <p:cNvSpPr txBox="1">
            <a:spLocks noChangeArrowheads="1"/>
          </p:cNvSpPr>
          <p:nvPr/>
        </p:nvSpPr>
        <p:spPr bwMode="auto">
          <a:xfrm>
            <a:off x="4787900" y="3357563"/>
            <a:ext cx="50800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55650" y="1557338"/>
            <a:ext cx="7388225" cy="4524375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777777"/>
            </a:solidFill>
            <a:miter lim="800000"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lIns="0" tIns="0" rIns="0" bIns="0">
            <a:spAutoFit/>
          </a:bodyPr>
          <a:lstStyle/>
          <a:p>
            <a:pPr marL="288000" lvl="1" defTabSz="784225">
              <a:lnSpc>
                <a:spcPct val="140000"/>
              </a:lnSpc>
              <a:defRPr/>
            </a:pPr>
            <a:endParaRPr lang="en-US" altLang="zh-CN" sz="1400" dirty="0">
              <a:latin typeface="Courier New" pitchFamily="49" charset="0"/>
              <a:ea typeface="宋体" pitchFamily="2" charset="-122"/>
            </a:endParaRPr>
          </a:p>
          <a:p>
            <a:pPr marL="288000" lvl="1" defTabSz="784225">
              <a:lnSpc>
                <a:spcPct val="140000"/>
              </a:lnSpc>
              <a:defRPr/>
            </a:pP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[RTA]</a:t>
            </a:r>
            <a:r>
              <a:rPr lang="en-US" altLang="zh-CN" sz="1400" dirty="0">
                <a:solidFill>
                  <a:srgbClr val="C00000"/>
                </a:solidFill>
                <a:latin typeface="Courier New" pitchFamily="49" charset="0"/>
                <a:ea typeface="宋体" pitchFamily="2" charset="-122"/>
              </a:rPr>
              <a:t>ping 10.0.0.2</a:t>
            </a:r>
            <a:endParaRPr lang="zh-CN" altLang="en-US" sz="1400" dirty="0">
              <a:solidFill>
                <a:srgbClr val="C00000"/>
              </a:solidFill>
              <a:latin typeface="Courier New" pitchFamily="49" charset="0"/>
              <a:ea typeface="宋体" pitchFamily="2" charset="-122"/>
            </a:endParaRPr>
          </a:p>
          <a:p>
            <a:pPr marL="288000" lvl="1" defTabSz="784225">
              <a:lnSpc>
                <a:spcPct val="140000"/>
              </a:lnSpc>
              <a:defRPr/>
            </a:pPr>
            <a:r>
              <a:rPr lang="zh-CN" altLang="en-US" sz="1400" dirty="0">
                <a:latin typeface="Courier New" pitchFamily="49" charset="0"/>
                <a:ea typeface="宋体" pitchFamily="2" charset="-122"/>
              </a:rPr>
              <a:t>  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PING 10.0.0.2 : 56  data bytes, press CTRL_C to break</a:t>
            </a:r>
            <a:endParaRPr lang="zh-CN" altLang="en-US" sz="1400" dirty="0">
              <a:latin typeface="Courier New" pitchFamily="49" charset="0"/>
              <a:ea typeface="宋体" pitchFamily="2" charset="-122"/>
            </a:endParaRPr>
          </a:p>
          <a:p>
            <a:pPr marL="288000" lvl="1" defTabSz="784225">
              <a:lnSpc>
                <a:spcPct val="140000"/>
              </a:lnSpc>
              <a:defRPr/>
            </a:pPr>
            <a:r>
              <a:rPr lang="zh-CN" altLang="en-US" sz="1400" dirty="0">
                <a:latin typeface="Courier New" pitchFamily="49" charset="0"/>
                <a:ea typeface="宋体" pitchFamily="2" charset="-122"/>
              </a:rPr>
              <a:t>    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Reply from 10.0.0.2 : bytes=56 Sequence=1 </a:t>
            </a:r>
            <a:r>
              <a:rPr lang="en-US" altLang="zh-CN" sz="1400" dirty="0" err="1">
                <a:latin typeface="Courier New" pitchFamily="49" charset="0"/>
                <a:ea typeface="宋体" pitchFamily="2" charset="-122"/>
              </a:rPr>
              <a:t>ttl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=255 time=340 ms</a:t>
            </a:r>
            <a:endParaRPr lang="zh-CN" altLang="en-US" sz="1400" dirty="0">
              <a:latin typeface="Courier New" pitchFamily="49" charset="0"/>
              <a:ea typeface="宋体" pitchFamily="2" charset="-122"/>
            </a:endParaRPr>
          </a:p>
          <a:p>
            <a:pPr marL="288000" lvl="1" defTabSz="784225">
              <a:lnSpc>
                <a:spcPct val="140000"/>
              </a:lnSpc>
              <a:defRPr/>
            </a:pPr>
            <a:r>
              <a:rPr lang="zh-CN" altLang="en-US" sz="1400" dirty="0">
                <a:latin typeface="Courier New" pitchFamily="49" charset="0"/>
                <a:ea typeface="宋体" pitchFamily="2" charset="-122"/>
              </a:rPr>
              <a:t>    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Reply from 10.0.0.2 : bytes=56 Sequence=2 </a:t>
            </a:r>
            <a:r>
              <a:rPr lang="en-US" altLang="zh-CN" sz="1400" dirty="0" err="1">
                <a:latin typeface="Courier New" pitchFamily="49" charset="0"/>
                <a:ea typeface="宋体" pitchFamily="2" charset="-122"/>
              </a:rPr>
              <a:t>ttl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=255 time=10 ms</a:t>
            </a:r>
            <a:endParaRPr lang="zh-CN" altLang="en-US" sz="1400" dirty="0">
              <a:latin typeface="Courier New" pitchFamily="49" charset="0"/>
              <a:ea typeface="宋体" pitchFamily="2" charset="-122"/>
            </a:endParaRPr>
          </a:p>
          <a:p>
            <a:pPr marL="288000" lvl="1" defTabSz="784225">
              <a:lnSpc>
                <a:spcPct val="140000"/>
              </a:lnSpc>
              <a:defRPr/>
            </a:pPr>
            <a:r>
              <a:rPr lang="zh-CN" altLang="en-US" sz="1400" dirty="0">
                <a:latin typeface="Courier New" pitchFamily="49" charset="0"/>
                <a:ea typeface="宋体" pitchFamily="2" charset="-122"/>
              </a:rPr>
              <a:t>    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Reply from 10.0.0.2 : bytes=56 Sequence=3 </a:t>
            </a:r>
            <a:r>
              <a:rPr lang="en-US" altLang="zh-CN" sz="1400" dirty="0" err="1">
                <a:latin typeface="Courier New" pitchFamily="49" charset="0"/>
                <a:ea typeface="宋体" pitchFamily="2" charset="-122"/>
              </a:rPr>
              <a:t>ttl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=255 time=30 ms</a:t>
            </a:r>
            <a:endParaRPr lang="zh-CN" altLang="en-US" sz="1400" dirty="0">
              <a:latin typeface="Courier New" pitchFamily="49" charset="0"/>
              <a:ea typeface="宋体" pitchFamily="2" charset="-122"/>
            </a:endParaRPr>
          </a:p>
          <a:p>
            <a:pPr marL="288000" lvl="1" defTabSz="784225">
              <a:lnSpc>
                <a:spcPct val="140000"/>
              </a:lnSpc>
              <a:defRPr/>
            </a:pPr>
            <a:r>
              <a:rPr lang="zh-CN" altLang="en-US" sz="1400" dirty="0">
                <a:latin typeface="Courier New" pitchFamily="49" charset="0"/>
                <a:ea typeface="宋体" pitchFamily="2" charset="-122"/>
              </a:rPr>
              <a:t>    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Reply from 10.0.0.2 : bytes=56 Sequence=4 </a:t>
            </a:r>
            <a:r>
              <a:rPr lang="en-US" altLang="zh-CN" sz="1400" dirty="0" err="1">
                <a:latin typeface="Courier New" pitchFamily="49" charset="0"/>
                <a:ea typeface="宋体" pitchFamily="2" charset="-122"/>
              </a:rPr>
              <a:t>ttl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=255 time=30 ms</a:t>
            </a:r>
            <a:endParaRPr lang="zh-CN" altLang="en-US" sz="1400" dirty="0">
              <a:latin typeface="Courier New" pitchFamily="49" charset="0"/>
              <a:ea typeface="宋体" pitchFamily="2" charset="-122"/>
            </a:endParaRPr>
          </a:p>
          <a:p>
            <a:pPr marL="288000" lvl="1" defTabSz="784225">
              <a:lnSpc>
                <a:spcPct val="140000"/>
              </a:lnSpc>
              <a:defRPr/>
            </a:pPr>
            <a:r>
              <a:rPr lang="zh-CN" altLang="en-US" sz="1400" dirty="0">
                <a:latin typeface="Courier New" pitchFamily="49" charset="0"/>
                <a:ea typeface="宋体" pitchFamily="2" charset="-122"/>
              </a:rPr>
              <a:t>    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Reply from 10.0.0.2 : bytes=56 Sequence=5 </a:t>
            </a:r>
            <a:r>
              <a:rPr lang="en-US" altLang="zh-CN" sz="1400" dirty="0" err="1">
                <a:latin typeface="Courier New" pitchFamily="49" charset="0"/>
                <a:ea typeface="宋体" pitchFamily="2" charset="-122"/>
              </a:rPr>
              <a:t>ttl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=255 time=30 ms</a:t>
            </a:r>
            <a:endParaRPr lang="zh-CN" altLang="en-US" sz="1400" dirty="0">
              <a:latin typeface="Courier New" pitchFamily="49" charset="0"/>
              <a:ea typeface="宋体" pitchFamily="2" charset="-122"/>
            </a:endParaRPr>
          </a:p>
          <a:p>
            <a:pPr marL="288000" lvl="1" defTabSz="784225">
              <a:lnSpc>
                <a:spcPct val="140000"/>
              </a:lnSpc>
              <a:defRPr/>
            </a:pPr>
            <a:endParaRPr lang="zh-CN" altLang="en-US" sz="1400" dirty="0">
              <a:latin typeface="Courier New" pitchFamily="49" charset="0"/>
              <a:ea typeface="宋体" pitchFamily="2" charset="-122"/>
            </a:endParaRPr>
          </a:p>
          <a:p>
            <a:pPr marL="288000" lvl="1" defTabSz="784225">
              <a:lnSpc>
                <a:spcPct val="140000"/>
              </a:lnSpc>
              <a:defRPr/>
            </a:pPr>
            <a:r>
              <a:rPr lang="zh-CN" altLang="en-US" sz="1400" dirty="0">
                <a:latin typeface="Courier New" pitchFamily="49" charset="0"/>
                <a:ea typeface="宋体" pitchFamily="2" charset="-122"/>
              </a:rPr>
              <a:t>  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--- 10.0.0.2 ping statistics ---</a:t>
            </a:r>
            <a:endParaRPr lang="zh-CN" altLang="en-US" sz="1400" dirty="0">
              <a:latin typeface="Courier New" pitchFamily="49" charset="0"/>
              <a:ea typeface="宋体" pitchFamily="2" charset="-122"/>
            </a:endParaRPr>
          </a:p>
          <a:p>
            <a:pPr marL="288000" lvl="1" defTabSz="784225">
              <a:lnSpc>
                <a:spcPct val="140000"/>
              </a:lnSpc>
              <a:defRPr/>
            </a:pPr>
            <a:r>
              <a:rPr lang="zh-CN" altLang="en-US" sz="1400" dirty="0">
                <a:latin typeface="Courier New" pitchFamily="49" charset="0"/>
                <a:ea typeface="宋体" pitchFamily="2" charset="-122"/>
              </a:rPr>
              <a:t>    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5 packet(s) transmitted</a:t>
            </a:r>
            <a:endParaRPr lang="zh-CN" altLang="en-US" sz="1400" dirty="0">
              <a:latin typeface="Courier New" pitchFamily="49" charset="0"/>
              <a:ea typeface="宋体" pitchFamily="2" charset="-122"/>
            </a:endParaRPr>
          </a:p>
          <a:p>
            <a:pPr marL="288000" lvl="1" defTabSz="784225">
              <a:lnSpc>
                <a:spcPct val="140000"/>
              </a:lnSpc>
              <a:defRPr/>
            </a:pPr>
            <a:r>
              <a:rPr lang="zh-CN" altLang="en-US" sz="1400" dirty="0">
                <a:latin typeface="Courier New" pitchFamily="49" charset="0"/>
                <a:ea typeface="宋体" pitchFamily="2" charset="-122"/>
              </a:rPr>
              <a:t>    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5 packet(s) received</a:t>
            </a:r>
            <a:endParaRPr lang="zh-CN" altLang="en-US" sz="1400" dirty="0">
              <a:latin typeface="Courier New" pitchFamily="49" charset="0"/>
              <a:ea typeface="宋体" pitchFamily="2" charset="-122"/>
            </a:endParaRPr>
          </a:p>
          <a:p>
            <a:pPr marL="288000" lvl="1" defTabSz="784225">
              <a:lnSpc>
                <a:spcPct val="140000"/>
              </a:lnSpc>
              <a:defRPr/>
            </a:pPr>
            <a:r>
              <a:rPr lang="zh-CN" altLang="en-US" sz="1400" dirty="0">
                <a:latin typeface="Courier New" pitchFamily="49" charset="0"/>
                <a:ea typeface="宋体" pitchFamily="2" charset="-122"/>
              </a:rPr>
              <a:t>    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0.00% packet loss</a:t>
            </a:r>
            <a:endParaRPr lang="zh-CN" altLang="en-US" sz="1400" dirty="0">
              <a:latin typeface="Courier New" pitchFamily="49" charset="0"/>
              <a:ea typeface="宋体" pitchFamily="2" charset="-122"/>
            </a:endParaRPr>
          </a:p>
          <a:p>
            <a:pPr marL="288000" lvl="1" defTabSz="784225">
              <a:lnSpc>
                <a:spcPct val="140000"/>
              </a:lnSpc>
              <a:defRPr/>
            </a:pPr>
            <a:r>
              <a:rPr lang="zh-CN" altLang="en-US" sz="1400" dirty="0">
                <a:latin typeface="Courier New" pitchFamily="49" charset="0"/>
                <a:ea typeface="宋体" pitchFamily="2" charset="-122"/>
              </a:rPr>
              <a:t>    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round-trip min/</a:t>
            </a:r>
            <a:r>
              <a:rPr lang="en-US" altLang="zh-CN" sz="1400" dirty="0" err="1">
                <a:latin typeface="Courier New" pitchFamily="49" charset="0"/>
                <a:ea typeface="宋体" pitchFamily="2" charset="-122"/>
              </a:rPr>
              <a:t>avg</a:t>
            </a:r>
            <a:r>
              <a:rPr lang="en-US" altLang="zh-CN" sz="1400" dirty="0">
                <a:latin typeface="Courier New" pitchFamily="49" charset="0"/>
                <a:ea typeface="宋体" pitchFamily="2" charset="-122"/>
              </a:rPr>
              <a:t>/max = 10/88/340 ms</a:t>
            </a:r>
          </a:p>
          <a:p>
            <a:pPr lvl="1" defTabSz="784225">
              <a:lnSpc>
                <a:spcPct val="140000"/>
              </a:lnSpc>
              <a:defRPr/>
            </a:pPr>
            <a:endParaRPr lang="en-US" altLang="zh-CN" sz="1400" dirty="0">
              <a:latin typeface="Courier New" pitchFamily="49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ICMP</a:t>
            </a:r>
            <a:r>
              <a:rPr lang="zh-CN" altLang="en-US" smtClean="0"/>
              <a:t>应用</a:t>
            </a:r>
            <a:r>
              <a:rPr lang="en-US" altLang="zh-CN" smtClean="0"/>
              <a:t>-Tracert</a:t>
            </a:r>
            <a:endParaRPr lang="zh-CN" altLang="en-US" smtClean="0"/>
          </a:p>
        </p:txBody>
      </p:sp>
      <p:sp>
        <p:nvSpPr>
          <p:cNvPr id="30723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47AD105D-994C-402C-AF37-A3F365142B40}" type="slidenum"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pPr/>
              <a:t>12</a:t>
            </a:fld>
            <a:endParaRPr lang="en-US" altLang="zh-CN" sz="1200" smtClean="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30724" name="AutoShape 28"/>
          <p:cNvSpPr>
            <a:spLocks/>
          </p:cNvSpPr>
          <p:nvPr/>
        </p:nvSpPr>
        <p:spPr bwMode="auto">
          <a:xfrm flipH="1">
            <a:off x="611188" y="3540125"/>
            <a:ext cx="8281987" cy="2665413"/>
          </a:xfrm>
          <a:prstGeom prst="accentBorderCallout3">
            <a:avLst>
              <a:gd name="adj1" fmla="val 14088"/>
              <a:gd name="adj2" fmla="val 101218"/>
              <a:gd name="adj3" fmla="val 14287"/>
              <a:gd name="adj4" fmla="val 103014"/>
              <a:gd name="adj5" fmla="val -5755"/>
              <a:gd name="adj6" fmla="val 103222"/>
              <a:gd name="adj7" fmla="val -31009"/>
              <a:gd name="adj8" fmla="val 77056"/>
            </a:avLst>
          </a:prstGeom>
          <a:noFill/>
          <a:ln w="19050" algn="ctr">
            <a:solidFill>
              <a:srgbClr val="006699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&lt;RTA&gt;</a:t>
            </a:r>
            <a:r>
              <a:rPr lang="en-US" altLang="zh-CN" sz="140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tracert ?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STRING&lt;1-255&gt;  IP address or hostname of a remote system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-a             Set source IP address, the default is the IP address of the    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          output interface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-f             First time to live, the default is 1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-m             Max time to live, the default is 30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-name          Display the host name of the router on each hop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-p             Destination UDP port number, the default is 33434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-q             Number of probe packet, the default is 3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-s             Specify the length of the packets to be sent. The default      </a:t>
            </a:r>
          </a:p>
          <a:p>
            <a:r>
              <a:rPr lang="en-US" altLang="zh-CN" sz="14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          length is 12 bytes</a:t>
            </a:r>
          </a:p>
          <a:p>
            <a:r>
              <a:rPr lang="en-US" altLang="zh-CN" sz="1400">
                <a:ea typeface="宋体" panose="02010600030101010101" pitchFamily="2" charset="-122"/>
              </a:rPr>
              <a:t>……</a:t>
            </a:r>
          </a:p>
        </p:txBody>
      </p:sp>
      <p:grpSp>
        <p:nvGrpSpPr>
          <p:cNvPr id="30725" name="Group 29"/>
          <p:cNvGrpSpPr>
            <a:grpSpLocks/>
          </p:cNvGrpSpPr>
          <p:nvPr/>
        </p:nvGrpSpPr>
        <p:grpSpPr bwMode="auto">
          <a:xfrm>
            <a:off x="827088" y="1484313"/>
            <a:ext cx="7561262" cy="2070100"/>
            <a:chOff x="827088" y="1844675"/>
            <a:chExt cx="7561262" cy="2069778"/>
          </a:xfrm>
        </p:grpSpPr>
        <p:cxnSp>
          <p:nvCxnSpPr>
            <p:cNvPr id="30726" name="直接连接符 38"/>
            <p:cNvCxnSpPr>
              <a:cxnSpLocks noChangeShapeType="1"/>
            </p:cNvCxnSpPr>
            <p:nvPr/>
          </p:nvCxnSpPr>
          <p:spPr bwMode="auto">
            <a:xfrm flipV="1">
              <a:off x="1476375" y="2779713"/>
              <a:ext cx="1360488" cy="3175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27" name="直接连接符 39"/>
            <p:cNvCxnSpPr>
              <a:cxnSpLocks noChangeShapeType="1"/>
            </p:cNvCxnSpPr>
            <p:nvPr/>
          </p:nvCxnSpPr>
          <p:spPr bwMode="auto">
            <a:xfrm flipV="1">
              <a:off x="2987675" y="2205038"/>
              <a:ext cx="792163" cy="64770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28" name="直接连接符 41"/>
            <p:cNvCxnSpPr>
              <a:cxnSpLocks noChangeShapeType="1"/>
            </p:cNvCxnSpPr>
            <p:nvPr/>
          </p:nvCxnSpPr>
          <p:spPr bwMode="auto">
            <a:xfrm flipV="1">
              <a:off x="4122738" y="2205038"/>
              <a:ext cx="1362075" cy="3175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29" name="直接连接符 42"/>
            <p:cNvCxnSpPr>
              <a:cxnSpLocks noChangeShapeType="1"/>
            </p:cNvCxnSpPr>
            <p:nvPr/>
          </p:nvCxnSpPr>
          <p:spPr bwMode="auto">
            <a:xfrm>
              <a:off x="2843213" y="2998788"/>
              <a:ext cx="1800225" cy="500062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0" name="直接连接符 44"/>
            <p:cNvCxnSpPr>
              <a:cxnSpLocks noChangeShapeType="1"/>
            </p:cNvCxnSpPr>
            <p:nvPr/>
          </p:nvCxnSpPr>
          <p:spPr bwMode="auto">
            <a:xfrm>
              <a:off x="5580063" y="2276475"/>
              <a:ext cx="863600" cy="719138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1" name="直接连接符 46"/>
            <p:cNvCxnSpPr>
              <a:cxnSpLocks noChangeShapeType="1"/>
            </p:cNvCxnSpPr>
            <p:nvPr/>
          </p:nvCxnSpPr>
          <p:spPr bwMode="auto">
            <a:xfrm flipV="1">
              <a:off x="4859338" y="2997200"/>
              <a:ext cx="1152525" cy="43180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2" name="直接连接符 47"/>
            <p:cNvCxnSpPr>
              <a:cxnSpLocks noChangeShapeType="1"/>
            </p:cNvCxnSpPr>
            <p:nvPr/>
          </p:nvCxnSpPr>
          <p:spPr bwMode="auto">
            <a:xfrm flipV="1">
              <a:off x="6516688" y="2852738"/>
              <a:ext cx="1441450" cy="1587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30733" name="Picture 1439" descr="图片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7400" y="2492375"/>
              <a:ext cx="798513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4" name="Picture 1950" descr="图片69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6488" y="2274888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5" name="Picture 1439" descr="图片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1875" y="1844675"/>
              <a:ext cx="798513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6" name="Picture 1439" descr="图片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1563" y="1844675"/>
              <a:ext cx="798512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7" name="Picture 1439" descr="图片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875" y="2492375"/>
              <a:ext cx="798513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8" name="Picture 1439" descr="图片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638" y="3067050"/>
              <a:ext cx="798512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9" name="Picture 1950" descr="图片69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088" y="2274888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0" name="TextBox 8"/>
            <p:cNvSpPr txBox="1">
              <a:spLocks noChangeArrowheads="1"/>
            </p:cNvSpPr>
            <p:nvPr/>
          </p:nvSpPr>
          <p:spPr bwMode="auto">
            <a:xfrm>
              <a:off x="7235825" y="3194373"/>
              <a:ext cx="11525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华文细黑" panose="02010600040101010101" pitchFamily="2" charset="-122"/>
                </a:rPr>
                <a:t>30.0.0.2/24</a:t>
              </a:r>
            </a:p>
          </p:txBody>
        </p:sp>
        <p:sp>
          <p:nvSpPr>
            <p:cNvPr id="30741" name="TextBox 8"/>
            <p:cNvSpPr txBox="1">
              <a:spLocks noChangeArrowheads="1"/>
            </p:cNvSpPr>
            <p:nvPr/>
          </p:nvSpPr>
          <p:spPr bwMode="auto">
            <a:xfrm>
              <a:off x="2627313" y="2114252"/>
              <a:ext cx="55245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华文细黑" panose="02010600040101010101" pitchFamily="2" charset="-122"/>
                </a:rPr>
                <a:t>RTA</a:t>
              </a:r>
            </a:p>
          </p:txBody>
        </p:sp>
        <p:sp>
          <p:nvSpPr>
            <p:cNvPr id="30742" name="TextBox 8"/>
            <p:cNvSpPr txBox="1">
              <a:spLocks noChangeArrowheads="1"/>
            </p:cNvSpPr>
            <p:nvPr/>
          </p:nvSpPr>
          <p:spPr bwMode="auto">
            <a:xfrm>
              <a:off x="5954712" y="2145004"/>
              <a:ext cx="6238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华文细黑" panose="02010600040101010101" pitchFamily="2" charset="-122"/>
                </a:rPr>
                <a:t>RTC</a:t>
              </a:r>
            </a:p>
          </p:txBody>
        </p:sp>
        <p:sp>
          <p:nvSpPr>
            <p:cNvPr id="30743" name="TextBox 23"/>
            <p:cNvSpPr txBox="1">
              <a:spLocks noChangeArrowheads="1"/>
            </p:cNvSpPr>
            <p:nvPr/>
          </p:nvSpPr>
          <p:spPr bwMode="auto">
            <a:xfrm>
              <a:off x="975712" y="1970236"/>
              <a:ext cx="6298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A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30744" name="TextBox 24"/>
            <p:cNvSpPr txBox="1">
              <a:spLocks noChangeArrowheads="1"/>
            </p:cNvSpPr>
            <p:nvPr/>
          </p:nvSpPr>
          <p:spPr bwMode="auto">
            <a:xfrm>
              <a:off x="7603261" y="1983130"/>
              <a:ext cx="6383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B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30745" name="TextBox 8"/>
            <p:cNvSpPr txBox="1">
              <a:spLocks noChangeArrowheads="1"/>
            </p:cNvSpPr>
            <p:nvPr/>
          </p:nvSpPr>
          <p:spPr bwMode="auto">
            <a:xfrm>
              <a:off x="5580112" y="3176444"/>
              <a:ext cx="11525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华文细黑" panose="02010600040101010101" pitchFamily="2" charset="-122"/>
                </a:rPr>
                <a:t>20.0.0.2/24</a:t>
              </a:r>
            </a:p>
          </p:txBody>
        </p:sp>
        <p:sp>
          <p:nvSpPr>
            <p:cNvPr id="30746" name="TextBox 8"/>
            <p:cNvSpPr txBox="1">
              <a:spLocks noChangeArrowheads="1"/>
            </p:cNvSpPr>
            <p:nvPr/>
          </p:nvSpPr>
          <p:spPr bwMode="auto">
            <a:xfrm>
              <a:off x="3203848" y="3606478"/>
              <a:ext cx="11525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华文细黑" panose="02010600040101010101" pitchFamily="2" charset="-122"/>
                </a:rPr>
                <a:t>10.0.0.2/24</a:t>
              </a:r>
            </a:p>
          </p:txBody>
        </p:sp>
        <p:sp>
          <p:nvSpPr>
            <p:cNvPr id="30747" name="TextBox 8"/>
            <p:cNvSpPr txBox="1">
              <a:spLocks noChangeArrowheads="1"/>
            </p:cNvSpPr>
            <p:nvPr/>
          </p:nvSpPr>
          <p:spPr bwMode="auto">
            <a:xfrm>
              <a:off x="4283968" y="2762324"/>
              <a:ext cx="6238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华文细黑" panose="02010600040101010101" pitchFamily="2" charset="-122"/>
                </a:rPr>
                <a:t>RTB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ICMP</a:t>
            </a:r>
            <a:r>
              <a:rPr lang="zh-CN" altLang="en-US" smtClean="0"/>
              <a:t>应用</a:t>
            </a:r>
            <a:r>
              <a:rPr lang="en-US" altLang="zh-CN" smtClean="0"/>
              <a:t>-Tracert</a:t>
            </a:r>
            <a:endParaRPr lang="zh-CN" altLang="en-US" smtClean="0"/>
          </a:p>
        </p:txBody>
      </p:sp>
      <p:sp>
        <p:nvSpPr>
          <p:cNvPr id="32771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78933322-5851-4688-9F58-7818DAA5F13D}" type="slidenum"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pPr/>
              <a:t>13</a:t>
            </a:fld>
            <a:endParaRPr lang="en-US" altLang="zh-CN" sz="1200" smtClean="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sp>
        <p:nvSpPr>
          <p:cNvPr id="32772" name="TextBox 8"/>
          <p:cNvSpPr txBox="1">
            <a:spLocks noChangeArrowheads="1"/>
          </p:cNvSpPr>
          <p:nvPr/>
        </p:nvSpPr>
        <p:spPr bwMode="auto">
          <a:xfrm>
            <a:off x="3432175" y="241141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zh-CN" altLang="en-US" sz="1800">
              <a:ea typeface="宋体" panose="02010600030101010101" pitchFamily="2" charset="-122"/>
            </a:endParaRPr>
          </a:p>
        </p:txBody>
      </p:sp>
      <p:sp>
        <p:nvSpPr>
          <p:cNvPr id="32773" name="TextBox 16"/>
          <p:cNvSpPr txBox="1">
            <a:spLocks noChangeArrowheads="1"/>
          </p:cNvSpPr>
          <p:nvPr/>
        </p:nvSpPr>
        <p:spPr bwMode="auto">
          <a:xfrm>
            <a:off x="4787900" y="3357563"/>
            <a:ext cx="50800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2774" name="Rectangle 4"/>
          <p:cNvSpPr>
            <a:spLocks noChangeArrowheads="1"/>
          </p:cNvSpPr>
          <p:nvPr/>
        </p:nvSpPr>
        <p:spPr bwMode="auto">
          <a:xfrm>
            <a:off x="755650" y="4221163"/>
            <a:ext cx="7100888" cy="1292225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777777"/>
            </a:solidFill>
            <a:miter lim="800000"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 lIns="0" tIns="0" rIns="0" bIns="0">
            <a:spAutoFit/>
          </a:bodyPr>
          <a:lstStyle>
            <a:lvl1pPr marL="342900" indent="-3429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28733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/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&lt;RTA&gt;</a:t>
            </a:r>
            <a:r>
              <a:rPr lang="en-US" altLang="zh-CN" sz="140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tracert 30.0.0.2</a:t>
            </a:r>
            <a:endParaRPr lang="zh-CN" altLang="en-US" sz="140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Tracert to 30.0.0.2(30.0.0.2), max hops:30, packet length:40, press CTRL_C to break </a:t>
            </a:r>
            <a:endParaRPr lang="zh-CN" altLang="en-US" sz="14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zh-CN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1 10.0.0.2 130 ms  50 ms  40 ms </a:t>
            </a:r>
            <a:endParaRPr lang="zh-CN" altLang="en-US" sz="14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zh-CN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2 20.0.0.2 80 ms  60 ms  80 ms</a:t>
            </a:r>
          </a:p>
          <a:p>
            <a:pPr lvl="1"/>
            <a:r>
              <a:rPr lang="en-US" altLang="zh-CN" sz="1400">
                <a:latin typeface="Courier New" panose="02070309020205020404" pitchFamily="49" charset="0"/>
                <a:cs typeface="Courier New" panose="02070309020205020404" pitchFamily="49" charset="0"/>
              </a:rPr>
              <a:t> 3 30.0.0.2 80 ms  60 ms  70 ms </a:t>
            </a:r>
            <a:endParaRPr lang="en-US" altLang="zh-CN" sz="1400"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55650" y="5805488"/>
            <a:ext cx="7632700" cy="5032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01625" indent="-301625" defTabSz="801688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itchFamily="2" charset="2"/>
              <a:buChar char="l"/>
              <a:defRPr/>
            </a:pPr>
            <a:r>
              <a:rPr lang="en-US" altLang="zh-CN" sz="1800" dirty="0">
                <a:latin typeface="Arial" charset="0"/>
                <a:cs typeface="Arial" charset="0"/>
              </a:rPr>
              <a:t>Tracert</a:t>
            </a:r>
            <a:r>
              <a:rPr lang="zh-CN" altLang="en-US" sz="1800" kern="0" dirty="0">
                <a:ea typeface="+mn-ea"/>
                <a:cs typeface="Arial" pitchFamily="34" charset="0"/>
              </a:rPr>
              <a:t>显示数据包在网络传输过程中所经过的每一跳。</a:t>
            </a:r>
            <a:endParaRPr lang="en-US" sz="1800" kern="0" dirty="0">
              <a:ea typeface="+mn-ea"/>
              <a:cs typeface="Arial" pitchFamily="34" charset="0"/>
            </a:endParaRPr>
          </a:p>
        </p:txBody>
      </p:sp>
      <p:grpSp>
        <p:nvGrpSpPr>
          <p:cNvPr id="32776" name="Group 29"/>
          <p:cNvGrpSpPr>
            <a:grpSpLocks/>
          </p:cNvGrpSpPr>
          <p:nvPr/>
        </p:nvGrpSpPr>
        <p:grpSpPr bwMode="auto">
          <a:xfrm>
            <a:off x="827088" y="1719263"/>
            <a:ext cx="7561262" cy="2070100"/>
            <a:chOff x="827088" y="1844675"/>
            <a:chExt cx="7561262" cy="2069778"/>
          </a:xfrm>
        </p:grpSpPr>
        <p:cxnSp>
          <p:nvCxnSpPr>
            <p:cNvPr id="32777" name="直接连接符 38"/>
            <p:cNvCxnSpPr>
              <a:cxnSpLocks noChangeShapeType="1"/>
            </p:cNvCxnSpPr>
            <p:nvPr/>
          </p:nvCxnSpPr>
          <p:spPr bwMode="auto">
            <a:xfrm flipV="1">
              <a:off x="1476375" y="2779713"/>
              <a:ext cx="1360488" cy="3175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78" name="直接连接符 39"/>
            <p:cNvCxnSpPr>
              <a:cxnSpLocks noChangeShapeType="1"/>
            </p:cNvCxnSpPr>
            <p:nvPr/>
          </p:nvCxnSpPr>
          <p:spPr bwMode="auto">
            <a:xfrm flipV="1">
              <a:off x="2987675" y="2205038"/>
              <a:ext cx="792163" cy="64770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79" name="直接连接符 41"/>
            <p:cNvCxnSpPr>
              <a:cxnSpLocks noChangeShapeType="1"/>
            </p:cNvCxnSpPr>
            <p:nvPr/>
          </p:nvCxnSpPr>
          <p:spPr bwMode="auto">
            <a:xfrm flipV="1">
              <a:off x="4122738" y="2205038"/>
              <a:ext cx="1362075" cy="3175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0" name="直接连接符 42"/>
            <p:cNvCxnSpPr>
              <a:cxnSpLocks noChangeShapeType="1"/>
            </p:cNvCxnSpPr>
            <p:nvPr/>
          </p:nvCxnSpPr>
          <p:spPr bwMode="auto">
            <a:xfrm>
              <a:off x="2843213" y="2998788"/>
              <a:ext cx="1800225" cy="500062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1" name="直接连接符 44"/>
            <p:cNvCxnSpPr>
              <a:cxnSpLocks noChangeShapeType="1"/>
            </p:cNvCxnSpPr>
            <p:nvPr/>
          </p:nvCxnSpPr>
          <p:spPr bwMode="auto">
            <a:xfrm>
              <a:off x="5580063" y="2276475"/>
              <a:ext cx="863600" cy="719138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2" name="直接连接符 46"/>
            <p:cNvCxnSpPr>
              <a:cxnSpLocks noChangeShapeType="1"/>
            </p:cNvCxnSpPr>
            <p:nvPr/>
          </p:nvCxnSpPr>
          <p:spPr bwMode="auto">
            <a:xfrm flipV="1">
              <a:off x="4859338" y="2997200"/>
              <a:ext cx="1152525" cy="43180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3" name="直接连接符 47"/>
            <p:cNvCxnSpPr>
              <a:cxnSpLocks noChangeShapeType="1"/>
            </p:cNvCxnSpPr>
            <p:nvPr/>
          </p:nvCxnSpPr>
          <p:spPr bwMode="auto">
            <a:xfrm flipV="1">
              <a:off x="6516688" y="2852738"/>
              <a:ext cx="1441450" cy="1587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32784" name="Picture 1439" descr="图片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7400" y="2492375"/>
              <a:ext cx="798513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5" name="Picture 1950" descr="图片69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6488" y="2274888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6" name="Picture 1439" descr="图片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1875" y="1844675"/>
              <a:ext cx="798513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7" name="Picture 1439" descr="图片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1563" y="1844675"/>
              <a:ext cx="798512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8" name="Picture 1439" descr="图片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875" y="2492375"/>
              <a:ext cx="798513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9" name="Picture 1439" descr="图片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638" y="3067050"/>
              <a:ext cx="798512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90" name="Picture 1950" descr="图片69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088" y="2274888"/>
              <a:ext cx="9318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91" name="TextBox 8"/>
            <p:cNvSpPr txBox="1">
              <a:spLocks noChangeArrowheads="1"/>
            </p:cNvSpPr>
            <p:nvPr/>
          </p:nvSpPr>
          <p:spPr bwMode="auto">
            <a:xfrm>
              <a:off x="7235825" y="3194373"/>
              <a:ext cx="11525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华文细黑" panose="02010600040101010101" pitchFamily="2" charset="-122"/>
                </a:rPr>
                <a:t>30.0.0.2/24</a:t>
              </a:r>
            </a:p>
          </p:txBody>
        </p:sp>
        <p:sp>
          <p:nvSpPr>
            <p:cNvPr id="32792" name="TextBox 8"/>
            <p:cNvSpPr txBox="1">
              <a:spLocks noChangeArrowheads="1"/>
            </p:cNvSpPr>
            <p:nvPr/>
          </p:nvSpPr>
          <p:spPr bwMode="auto">
            <a:xfrm>
              <a:off x="2627313" y="2114252"/>
              <a:ext cx="55245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华文细黑" panose="02010600040101010101" pitchFamily="2" charset="-122"/>
                </a:rPr>
                <a:t>RTA</a:t>
              </a:r>
            </a:p>
          </p:txBody>
        </p:sp>
        <p:sp>
          <p:nvSpPr>
            <p:cNvPr id="32793" name="TextBox 8"/>
            <p:cNvSpPr txBox="1">
              <a:spLocks noChangeArrowheads="1"/>
            </p:cNvSpPr>
            <p:nvPr/>
          </p:nvSpPr>
          <p:spPr bwMode="auto">
            <a:xfrm>
              <a:off x="5954712" y="2114252"/>
              <a:ext cx="6238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华文细黑" panose="02010600040101010101" pitchFamily="2" charset="-122"/>
                </a:rPr>
                <a:t>RTC</a:t>
              </a:r>
            </a:p>
          </p:txBody>
        </p:sp>
        <p:sp>
          <p:nvSpPr>
            <p:cNvPr id="32794" name="TextBox 23"/>
            <p:cNvSpPr txBox="1">
              <a:spLocks noChangeArrowheads="1"/>
            </p:cNvSpPr>
            <p:nvPr/>
          </p:nvSpPr>
          <p:spPr bwMode="auto">
            <a:xfrm>
              <a:off x="975712" y="1970236"/>
              <a:ext cx="6298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A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32795" name="TextBox 24"/>
            <p:cNvSpPr txBox="1">
              <a:spLocks noChangeArrowheads="1"/>
            </p:cNvSpPr>
            <p:nvPr/>
          </p:nvSpPr>
          <p:spPr bwMode="auto">
            <a:xfrm>
              <a:off x="7638980" y="1970236"/>
              <a:ext cx="6383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zh-CN" altLang="en-US" sz="1200">
                  <a:ea typeface="华文细黑" panose="02010600040101010101" pitchFamily="2" charset="-122"/>
                </a:rPr>
                <a:t>主机</a:t>
              </a:r>
              <a:r>
                <a:rPr lang="en-US" altLang="zh-CN" sz="1200">
                  <a:ea typeface="华文细黑" panose="02010600040101010101" pitchFamily="2" charset="-122"/>
                </a:rPr>
                <a:t> B</a:t>
              </a:r>
              <a:endParaRPr lang="zh-CN" altLang="en-US" sz="1200">
                <a:ea typeface="华文细黑" panose="02010600040101010101" pitchFamily="2" charset="-122"/>
              </a:endParaRPr>
            </a:p>
          </p:txBody>
        </p:sp>
        <p:sp>
          <p:nvSpPr>
            <p:cNvPr id="32796" name="TextBox 8"/>
            <p:cNvSpPr txBox="1">
              <a:spLocks noChangeArrowheads="1"/>
            </p:cNvSpPr>
            <p:nvPr/>
          </p:nvSpPr>
          <p:spPr bwMode="auto">
            <a:xfrm>
              <a:off x="5580112" y="3176444"/>
              <a:ext cx="11525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华文细黑" panose="02010600040101010101" pitchFamily="2" charset="-122"/>
                </a:rPr>
                <a:t>20.0.0.2/24</a:t>
              </a:r>
            </a:p>
          </p:txBody>
        </p:sp>
        <p:sp>
          <p:nvSpPr>
            <p:cNvPr id="32797" name="TextBox 8"/>
            <p:cNvSpPr txBox="1">
              <a:spLocks noChangeArrowheads="1"/>
            </p:cNvSpPr>
            <p:nvPr/>
          </p:nvSpPr>
          <p:spPr bwMode="auto">
            <a:xfrm>
              <a:off x="3203848" y="3606478"/>
              <a:ext cx="11525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400">
                  <a:ea typeface="华文细黑" panose="02010600040101010101" pitchFamily="2" charset="-122"/>
                </a:rPr>
                <a:t>10.0.0.2/24</a:t>
              </a:r>
            </a:p>
          </p:txBody>
        </p:sp>
        <p:sp>
          <p:nvSpPr>
            <p:cNvPr id="32798" name="TextBox 8"/>
            <p:cNvSpPr txBox="1">
              <a:spLocks noChangeArrowheads="1"/>
            </p:cNvSpPr>
            <p:nvPr/>
          </p:nvSpPr>
          <p:spPr bwMode="auto">
            <a:xfrm>
              <a:off x="4283968" y="2762324"/>
              <a:ext cx="6238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zh-CN" sz="1200">
                  <a:ea typeface="华文细黑" panose="02010600040101010101" pitchFamily="2" charset="-122"/>
                </a:rPr>
                <a:t>RTB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877888"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t>Page </a:t>
            </a:r>
            <a:fld id="{7A518047-6F5E-4497-9372-EB7DFF8B2287}" type="slidenum">
              <a:rPr lang="en-US" altLang="zh-CN" sz="1200" smtClean="0">
                <a:latin typeface="FrutigerNext LT Bold" panose="020B0803040504020204" pitchFamily="34" charset="0"/>
                <a:ea typeface="宋体" panose="02010600030101010101" pitchFamily="2" charset="-122"/>
              </a:rPr>
              <a:pPr/>
              <a:t>14</a:t>
            </a:fld>
            <a:endParaRPr lang="en-US" altLang="zh-CN" sz="1200" smtClean="0">
              <a:latin typeface="FrutigerNext LT Bold" panose="020B0803040504020204" pitchFamily="34" charset="0"/>
              <a:ea typeface="宋体" panose="02010600030101010101" pitchFamily="2" charset="-122"/>
            </a:endParaRPr>
          </a:p>
        </p:txBody>
      </p:sp>
      <p:pic>
        <p:nvPicPr>
          <p:cNvPr id="34819" name="Picture 8" descr="总结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477838"/>
            <a:ext cx="6159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7350" y="1412875"/>
            <a:ext cx="7929563" cy="419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algn="just" eaLnBrk="1" hangingPunct="1">
              <a:buClrTx/>
              <a:buSzPct val="80000"/>
              <a:buFont typeface="Wingdings" pitchFamily="2" charset="2"/>
              <a:buChar char="l"/>
            </a:pPr>
            <a:r>
              <a:rPr lang="en-US" altLang="zh-CN" sz="1800" smtClean="0">
                <a:latin typeface="Arial" panose="020B0604020202020204" pitchFamily="34" charset="0"/>
                <a:cs typeface="Arial" panose="020B0604020202020204" pitchFamily="34" charset="0"/>
              </a:rPr>
              <a:t>Ping</a:t>
            </a: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使用的是哪两类</a:t>
            </a:r>
            <a:r>
              <a:rPr lang="en-US" altLang="zh-CN" sz="1800" smtClean="0">
                <a:latin typeface="Arial" panose="020B0604020202020204" pitchFamily="34" charset="0"/>
                <a:cs typeface="Arial" panose="020B0604020202020204" pitchFamily="34" charset="0"/>
              </a:rPr>
              <a:t>ICMP</a:t>
            </a: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消息？</a:t>
            </a:r>
            <a:endParaRPr lang="en-US" altLang="zh-CN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eaLnBrk="1" hangingPunct="1">
              <a:buClrTx/>
              <a:buSzPct val="80000"/>
              <a:buFont typeface="Wingdings" pitchFamily="2" charset="2"/>
              <a:buChar char="l"/>
            </a:pP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当网络设备收到</a:t>
            </a:r>
            <a:r>
              <a:rPr lang="en-US" altLang="zh-CN" sz="1800" smtClean="0">
                <a:latin typeface="Arial" panose="020B0604020202020204" pitchFamily="34" charset="0"/>
                <a:cs typeface="Arial" panose="020B0604020202020204" pitchFamily="34" charset="0"/>
              </a:rPr>
              <a:t>TTL</a:t>
            </a: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值为</a:t>
            </a:r>
            <a:r>
              <a:rPr lang="en-US" altLang="zh-CN" sz="180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的</a:t>
            </a:r>
            <a:r>
              <a:rPr lang="en-US" altLang="zh-CN" sz="1800" smtClean="0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  <a:r>
              <a:rPr lang="zh-CN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报文时，会如何操作？</a:t>
            </a:r>
            <a:endParaRPr lang="en-US" altLang="zh-CN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>
          <a:xfrm>
            <a:off x="1317625" y="358775"/>
            <a:ext cx="7054850" cy="868363"/>
          </a:xfrm>
        </p:spPr>
        <p:txBody>
          <a:bodyPr/>
          <a:lstStyle/>
          <a:p>
            <a:pPr eaLnBrk="1" hangingPunct="1"/>
            <a:r>
              <a:rPr lang="zh-CN" altLang="en-US" smtClean="0"/>
              <a:t>总结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 1">
      <a:dk1>
        <a:srgbClr val="000000"/>
      </a:dk1>
      <a:lt1>
        <a:srgbClr val="FFFFFF"/>
      </a:lt1>
      <a:dk2>
        <a:srgbClr val="990000"/>
      </a:dk2>
      <a:lt2>
        <a:srgbClr val="777777"/>
      </a:lt2>
      <a:accent1>
        <a:srgbClr val="FFCC99"/>
      </a:accent1>
      <a:accent2>
        <a:srgbClr val="FFCC66"/>
      </a:accent2>
      <a:accent3>
        <a:srgbClr val="FFFFFF"/>
      </a:accent3>
      <a:accent4>
        <a:srgbClr val="000000"/>
      </a:accent4>
      <a:accent5>
        <a:srgbClr val="FFE2CA"/>
      </a:accent5>
      <a:accent6>
        <a:srgbClr val="E7B95C"/>
      </a:accent6>
      <a:hlink>
        <a:srgbClr val="FF9900"/>
      </a:hlink>
      <a:folHlink>
        <a:srgbClr val="996600"/>
      </a:folHlink>
    </a:clrScheme>
    <a:fontScheme name="default">
      <a:majorFont>
        <a:latin typeface="FrutigerNext LT Bold"/>
        <a:ea typeface="黑体"/>
        <a:cs typeface=""/>
      </a:majorFont>
      <a:minorFont>
        <a:latin typeface="FrutigerNext LT Regular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1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FFCC99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B95C"/>
        </a:accent6>
        <a:hlink>
          <a:srgbClr val="FF99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990000"/>
        </a:dk2>
        <a:lt2>
          <a:srgbClr val="808080"/>
        </a:lt2>
        <a:accent1>
          <a:srgbClr val="CCFF99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B9B9"/>
        </a:accent6>
        <a:hlink>
          <a:srgbClr val="0099CC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990000"/>
        </a:dk2>
        <a:lt2>
          <a:srgbClr val="969696"/>
        </a:lt2>
        <a:accent1>
          <a:srgbClr val="DDDDDD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8AB9E7"/>
        </a:accent6>
        <a:hlink>
          <a:srgbClr val="99CC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99CCFF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5C8A00"/>
        </a:accent6>
        <a:hlink>
          <a:srgbClr val="FF9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8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0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1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2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3">
        <a:dk1>
          <a:srgbClr val="000000"/>
        </a:dk1>
        <a:lt1>
          <a:srgbClr val="FFFFFF"/>
        </a:lt1>
        <a:dk2>
          <a:srgbClr val="990000"/>
        </a:dk2>
        <a:lt2>
          <a:srgbClr val="777777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技术培训胶片＋注释中文模板">
  <a:themeElements>
    <a:clrScheme name="技术培训胶片＋注释中文模板V1.2(20100205) 1">
      <a:dk1>
        <a:srgbClr val="000000"/>
      </a:dk1>
      <a:lt1>
        <a:srgbClr val="FFFFFF"/>
      </a:lt1>
      <a:dk2>
        <a:srgbClr val="990000"/>
      </a:dk2>
      <a:lt2>
        <a:srgbClr val="CCCCCC"/>
      </a:lt2>
      <a:accent1>
        <a:srgbClr val="99CCCC"/>
      </a:accent1>
      <a:accent2>
        <a:srgbClr val="990000"/>
      </a:accent2>
      <a:accent3>
        <a:srgbClr val="FFFFFF"/>
      </a:accent3>
      <a:accent4>
        <a:srgbClr val="000000"/>
      </a:accent4>
      <a:accent5>
        <a:srgbClr val="CAE2E2"/>
      </a:accent5>
      <a:accent6>
        <a:srgbClr val="8A0000"/>
      </a:accent6>
      <a:hlink>
        <a:srgbClr val="009999"/>
      </a:hlink>
      <a:folHlink>
        <a:srgbClr val="999999"/>
      </a:folHlink>
    </a:clrScheme>
    <a:fontScheme name="技术培训胶片＋注释中文模板V1.2(20100205)">
      <a:majorFont>
        <a:latin typeface="FrutigerNext LT Medium"/>
        <a:ea typeface="黑体"/>
        <a:cs typeface="宋体"/>
      </a:majorFont>
      <a:minorFont>
        <a:latin typeface="FrutigerNext LT Regular"/>
        <a:ea typeface="华文细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78422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>
          <a:defRPr sz="1200" dirty="0" smtClean="0"/>
        </a:defPPr>
      </a:lstStyle>
    </a:txDef>
  </a:objectDefaults>
  <a:extraClrSchemeLst>
    <a:extraClrScheme>
      <a:clrScheme name="技术培训胶片＋注释中文模板V1.2(20100205) 1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99CCCC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8A0000"/>
        </a:accent6>
        <a:hlink>
          <a:srgbClr val="009999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2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CCFF99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0000"/>
        </a:accent6>
        <a:hlink>
          <a:srgbClr val="669900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3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FFCC99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0000"/>
        </a:accent6>
        <a:hlink>
          <a:srgbClr val="FF9900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4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FF9900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8A0000"/>
        </a:accent6>
        <a:hlink>
          <a:srgbClr val="99660A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技术培训胶片＋注释中文模板V1.2(20100205) 5">
        <a:dk1>
          <a:srgbClr val="000000"/>
        </a:dk1>
        <a:lt1>
          <a:srgbClr val="FFFFFF"/>
        </a:lt1>
        <a:dk2>
          <a:srgbClr val="990000"/>
        </a:dk2>
        <a:lt2>
          <a:srgbClr val="CCCCCC"/>
        </a:lt2>
        <a:accent1>
          <a:srgbClr val="CCCCFF"/>
        </a:accent1>
        <a:accent2>
          <a:srgbClr val="990000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0000"/>
        </a:accent6>
        <a:hlink>
          <a:srgbClr val="99660A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尾页">
  <a:themeElements>
    <a:clrScheme name="default 5">
      <a:dk1>
        <a:srgbClr val="000000"/>
      </a:dk1>
      <a:lt1>
        <a:srgbClr val="FFFFFF"/>
      </a:lt1>
      <a:dk2>
        <a:srgbClr val="990000"/>
      </a:dk2>
      <a:lt2>
        <a:srgbClr val="B2B2B2"/>
      </a:lt2>
      <a:accent1>
        <a:srgbClr val="FFCC66"/>
      </a:accent1>
      <a:accent2>
        <a:srgbClr val="FFCC99"/>
      </a:accent2>
      <a:accent3>
        <a:srgbClr val="FFFFFF"/>
      </a:accent3>
      <a:accent4>
        <a:srgbClr val="000000"/>
      </a:accent4>
      <a:accent5>
        <a:srgbClr val="FFE2B8"/>
      </a:accent5>
      <a:accent6>
        <a:srgbClr val="E7B98A"/>
      </a:accent6>
      <a:hlink>
        <a:srgbClr val="FF9900"/>
      </a:hlink>
      <a:folHlink>
        <a:srgbClr val="990000"/>
      </a:folHlink>
    </a:clrScheme>
    <a:fontScheme name="default">
      <a:majorFont>
        <a:latin typeface="FrutigerNext LT Medium"/>
        <a:ea typeface="华文细黑"/>
        <a:cs typeface="宋体"/>
      </a:majorFont>
      <a:minorFont>
        <a:latin typeface="FrutigerNext LT Medium"/>
        <a:ea typeface="华文细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990000"/>
        </a:dk2>
        <a:lt2>
          <a:srgbClr val="808080"/>
        </a:lt2>
        <a:accent1>
          <a:srgbClr val="99CCFF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5C8A00"/>
        </a:accent6>
        <a:hlink>
          <a:srgbClr val="FF9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99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B95C"/>
        </a:accent6>
        <a:hlink>
          <a:srgbClr val="FF99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99CC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FF99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B9B9"/>
        </a:accent6>
        <a:hlink>
          <a:srgbClr val="0099CC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8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0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1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尾页">
  <a:themeElements>
    <a:clrScheme name="default 5">
      <a:dk1>
        <a:srgbClr val="000000"/>
      </a:dk1>
      <a:lt1>
        <a:srgbClr val="FFFFFF"/>
      </a:lt1>
      <a:dk2>
        <a:srgbClr val="990000"/>
      </a:dk2>
      <a:lt2>
        <a:srgbClr val="B2B2B2"/>
      </a:lt2>
      <a:accent1>
        <a:srgbClr val="FFCC66"/>
      </a:accent1>
      <a:accent2>
        <a:srgbClr val="FFCC99"/>
      </a:accent2>
      <a:accent3>
        <a:srgbClr val="FFFFFF"/>
      </a:accent3>
      <a:accent4>
        <a:srgbClr val="000000"/>
      </a:accent4>
      <a:accent5>
        <a:srgbClr val="FFE2B8"/>
      </a:accent5>
      <a:accent6>
        <a:srgbClr val="E7B98A"/>
      </a:accent6>
      <a:hlink>
        <a:srgbClr val="FF9900"/>
      </a:hlink>
      <a:folHlink>
        <a:srgbClr val="990000"/>
      </a:folHlink>
    </a:clrScheme>
    <a:fontScheme name="default">
      <a:majorFont>
        <a:latin typeface="FrutigerNext LT Medium"/>
        <a:ea typeface="华文细黑"/>
        <a:cs typeface="宋体"/>
      </a:majorFont>
      <a:minorFont>
        <a:latin typeface="FrutigerNext LT Medium"/>
        <a:ea typeface="华文细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990000"/>
        </a:dk2>
        <a:lt2>
          <a:srgbClr val="808080"/>
        </a:lt2>
        <a:accent1>
          <a:srgbClr val="99CCFF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5C8A00"/>
        </a:accent6>
        <a:hlink>
          <a:srgbClr val="FF9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99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B95C"/>
        </a:accent6>
        <a:hlink>
          <a:srgbClr val="FF99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99CC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FF99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B9B9"/>
        </a:accent6>
        <a:hlink>
          <a:srgbClr val="0099CC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8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0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1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19B69017D90C41A1704851FE241624" ma:contentTypeVersion="0" ma:contentTypeDescription="Create a new document." ma:contentTypeScope="" ma:versionID="8819fe9cfb4b56dfb96a8c52a2f9412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97612B-429B-42F1-AE35-7FEFF8885733}">
  <ds:schemaRefs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E0994DB-F696-4E44-86C2-5FDE5CDA43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8月模板－杨初</Template>
  <TotalTime>2939</TotalTime>
  <Words>2028</Words>
  <Application>Microsoft Office PowerPoint</Application>
  <PresentationFormat>全屏显示(4:3)</PresentationFormat>
  <Paragraphs>204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15</vt:i4>
      </vt:variant>
    </vt:vector>
  </HeadingPairs>
  <TitlesOfParts>
    <vt:vector size="31" baseType="lpstr">
      <vt:lpstr>MS PGothic</vt:lpstr>
      <vt:lpstr>黑体</vt:lpstr>
      <vt:lpstr>华文细黑</vt:lpstr>
      <vt:lpstr>宋体</vt:lpstr>
      <vt:lpstr>Arial</vt:lpstr>
      <vt:lpstr>Calibri</vt:lpstr>
      <vt:lpstr>Courier New</vt:lpstr>
      <vt:lpstr>FrutigerNext LT Bold</vt:lpstr>
      <vt:lpstr>FrutigerNext LT Light</vt:lpstr>
      <vt:lpstr>FrutigerNext LT Medium</vt:lpstr>
      <vt:lpstr>FrutigerNext LT Regular</vt:lpstr>
      <vt:lpstr>Wingdings</vt:lpstr>
      <vt:lpstr>default</vt:lpstr>
      <vt:lpstr>技术培训胶片＋注释中文模板</vt:lpstr>
      <vt:lpstr>尾页</vt:lpstr>
      <vt:lpstr>1_尾页</vt:lpstr>
      <vt:lpstr>PowerPoint 演示文稿</vt:lpstr>
      <vt:lpstr>前言</vt:lpstr>
      <vt:lpstr>学习目标</vt:lpstr>
      <vt:lpstr>ICMP</vt:lpstr>
      <vt:lpstr>ICMP重定向</vt:lpstr>
      <vt:lpstr>ICMP差错检测</vt:lpstr>
      <vt:lpstr>ICMP错误报告</vt:lpstr>
      <vt:lpstr>ICMP数据包格式</vt:lpstr>
      <vt:lpstr>ICMP消息类型和编码类型</vt:lpstr>
      <vt:lpstr>ICMP应用-Ping</vt:lpstr>
      <vt:lpstr>ICMP应用-Ping</vt:lpstr>
      <vt:lpstr>ICMP应用-Tracert</vt:lpstr>
      <vt:lpstr>ICMP应用-Tracert</vt:lpstr>
      <vt:lpstr>总结</vt:lpstr>
      <vt:lpstr>PowerPoint 演示文稿</vt:lpstr>
    </vt:vector>
  </TitlesOfParts>
  <Company>Huawei Technologies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Huawei Enterprise</dc:creator>
  <cp:lastModifiedBy>Zhangnanzjhw (Nancy, EBG)</cp:lastModifiedBy>
  <cp:revision>202</cp:revision>
  <dcterms:created xsi:type="dcterms:W3CDTF">2006-08-26T07:07:15Z</dcterms:created>
  <dcterms:modified xsi:type="dcterms:W3CDTF">2017-01-11T00:40:35Z</dcterms:modified>
  <cp:version>v1.6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evel">
    <vt:lpwstr>0</vt:lpwstr>
  </property>
  <property fmtid="{D5CDD505-2E9C-101B-9397-08002B2CF9AE}" pid="3" name="slevelui">
    <vt:lpwstr>1</vt:lpwstr>
  </property>
  <property fmtid="{D5CDD505-2E9C-101B-9397-08002B2CF9AE}" pid="4" name="_ms_pID_725343">
    <vt:lpwstr>(10)R8Ubkv1opogZPVXZHsubodq+HjvadJXISaII8bDdq57wCNsPfKK3Atl50qh7Y6TrzKHAnfI0_x000d_
cWx38Y09+xTHH4BBcLilQCu9qa8OP2ge4mmfW47OUf+hqobDiLx9WI3YGrdhBvsSHjZwDg1n_x000d_
ClmwD9K7VWtsIrZ+AKC92IBZf4Z5Ezf3HQMv/gKmaVaTUrNvBAxWmySgb2pcLCuWWlrJN0ZY_x000d_
36ZVWkPsrANzpJx6zR</vt:lpwstr>
  </property>
  <property fmtid="{D5CDD505-2E9C-101B-9397-08002B2CF9AE}" pid="5" name="_ms_pID_7253431">
    <vt:lpwstr>6fjRfPL1zHaYPjKx1aUmDX7GxuNi/LHxmEXfDyrB+snwDIcNxczo85_x000d_
DesVdVt+zaGf+n/SONmG18PJuflVcCVZHhrVM1W5VEDndgh4RMl4s+Elw4gWQRj/zN8Xtl+l_x000d_
0FjRO3nizE8wwo40GqujSlQWnl7y+WyG5oZ+LCwRp1yDBkpM7PKZx6Tn6xFhO12xMeSKMWbO_x000d_
lvmr4EpRAGY1gzIPy66L07rxTiTv745yTi2n</vt:lpwstr>
  </property>
  <property fmtid="{D5CDD505-2E9C-101B-9397-08002B2CF9AE}" pid="6" name="_ms_pID_7253432">
    <vt:lpwstr>/B2CLDMX0Y5+uxVgOLY06wb6Q1bf3oP08BGx_x000d_
5zZgk0TVPFFkrm94rLGEXwXJZ+Ymp7wVY2ZnGOErGMfFTDdSJOm01haVsNlWrY+irhfoENms_x000d_
QPj4DFs74PL7ewY8sx/fhVBCdoMxp476WFyvceAhyM9K6BnDJdplsEL77Kh5Jsw4yxIuDoyb_x000d_
FCyxn+EweP+fkhlwme7h4D4ui2X8KMxcq6Zpsf3DJ/OX7fxUWLmoYK</vt:lpwstr>
  </property>
  <property fmtid="{D5CDD505-2E9C-101B-9397-08002B2CF9AE}" pid="7" name="_ms_pID_7253433">
    <vt:lpwstr>Tu8VbgXLTzbacagKzy_x000d_
lhUjCDdAjyObjQjQL8E6OORxjVOFUg9x/DFb7k2KdI+YstquhfnwKyw4jh/wjC2kfytmlfv7_x000d_
hmArt0+RwSwJgQCoBHnU3rZLJrQUkGmY/GJH3Qu2ZYdqythVCOdn9qU7SX5qwQpUAPZ9Gxmm_x000d_
hHzBqvu8WJ2VHfwpmXLtdoe0+vytOL5tjUHTK20KLNpOoNlQcQt3S1jornIqC37IYOSJBN8q</vt:lpwstr>
  </property>
  <property fmtid="{D5CDD505-2E9C-101B-9397-08002B2CF9AE}" pid="8" name="_ms_pID_725343_00">
    <vt:lpwstr>_ms_pID_725343</vt:lpwstr>
  </property>
  <property fmtid="{D5CDD505-2E9C-101B-9397-08002B2CF9AE}" pid="9" name="_ms_pID_7253431_00">
    <vt:lpwstr>_ms_pID_7253431</vt:lpwstr>
  </property>
  <property fmtid="{D5CDD505-2E9C-101B-9397-08002B2CF9AE}" pid="10" name="_ms_pID_7253432_00">
    <vt:lpwstr>_ms_pID_7253432</vt:lpwstr>
  </property>
  <property fmtid="{D5CDD505-2E9C-101B-9397-08002B2CF9AE}" pid="11" name="_ms_pID_7253433_00">
    <vt:lpwstr>_ms_pID_7253433</vt:lpwstr>
  </property>
  <property fmtid="{D5CDD505-2E9C-101B-9397-08002B2CF9AE}" pid="12" name="_ms_pID_7253434">
    <vt:lpwstr>_x000d_
m3BYbrTRRC/D4S7bs43dy82m/eVhDw7pa4dEE77xS22+w4+Fo0OpZxLrf7PXf6pMus/NrRSZ_x000d_
y+UpYqdvtLqq60RaxhLYY6Pi4dH6IZ33ujnJvUFQsIoi2SRDyvn7mvmImnHepivhQQ4yRGv8_x000d_
XZIlGYZOcuUfu4dRdBiO/MXnht/M8vuu0q6XWp8gwgbDBa1FtezcejAW11u1UE0Yd60uKz6+_x000d_
St/2zgXlIscBll6h</vt:lpwstr>
  </property>
  <property fmtid="{D5CDD505-2E9C-101B-9397-08002B2CF9AE}" pid="13" name="_ms_pID_7253434_00">
    <vt:lpwstr>_ms_pID_7253434</vt:lpwstr>
  </property>
  <property fmtid="{D5CDD505-2E9C-101B-9397-08002B2CF9AE}" pid="14" name="_ms_pID_7253435">
    <vt:lpwstr>l89Q+z5GtzvuJD7UpAbxQ7w9vApHtsJwQ+CYTBU6Y/ge+Td6JRUDb8fX_x000d_
QGMEQ+GlIuOlrG8e9n/j/fTfJyCeXRv1wzqNb/hBGSXwkEfy+rUy9JNixBPk7jFaqX9xgLMt_x000d_
JUA8wEbqNYCEjHT0HA+HheZZ6l56R2/O+GxDlRSwh8cAEVQmW0Fwzf6WJ1Hc5H874YVqAGK8_x000d_
17ebZpaKQGZr4aAW4lVi+NTk3Ea8L+YsOW</vt:lpwstr>
  </property>
  <property fmtid="{D5CDD505-2E9C-101B-9397-08002B2CF9AE}" pid="15" name="_ms_pID_7253435_00">
    <vt:lpwstr>_ms_pID_7253435</vt:lpwstr>
  </property>
  <property fmtid="{D5CDD505-2E9C-101B-9397-08002B2CF9AE}" pid="16" name="_ms_pID_7253436">
    <vt:lpwstr>7UwGpGoOT4PXCHNnBof90jkj/1zVDUZ3uWOl5S_x000d_
dsviBis7mscHr0xWLkgpsue34kJL4ZW9L/XPqMhwbUxuXliZqzCjOMRAeW7qlWSKriuws/c9_x000d_
qEZk62LnGrQBLbrAsWRl2jXLyYAyZDoV2glNos0DRy4maVT0fA18Ydajg5ms3Ug+6ZHffHfp_x000d_
slb6DO8m1/1WYteuTTy+ydBS834X0LoJA+fXMMGYxVjYEJZiPn13</vt:lpwstr>
  </property>
  <property fmtid="{D5CDD505-2E9C-101B-9397-08002B2CF9AE}" pid="17" name="_ms_pID_7253436_00">
    <vt:lpwstr>_ms_pID_7253436</vt:lpwstr>
  </property>
  <property fmtid="{D5CDD505-2E9C-101B-9397-08002B2CF9AE}" pid="18" name="_ms_pID_7253437">
    <vt:lpwstr>XeRcj8BeaxzttNXE1OJV_x000d_
VgGg6XTz4Ii6kMzJMu4S3HGKU0aydeUvDmCpFlUq4pAkvpqxkKUKlm0wLe93omISOYH3JWqU_x000d_
0zM1U9iIicG3Nk9lLLhGHFPHhLz03C4tkDjkP9mnga1yCC+EBeRoDZ+8vWZOV6feqeMm9s4G_x000d_
knJ46Cg8byhjN33DLYTie62NJ6E+JL68fAQB9YDRv7q20tgtVoZYSgUvXGAMI1HRvnvPUB</vt:lpwstr>
  </property>
  <property fmtid="{D5CDD505-2E9C-101B-9397-08002B2CF9AE}" pid="19" name="_ms_pID_7253437_00">
    <vt:lpwstr>_ms_pID_7253437</vt:lpwstr>
  </property>
  <property fmtid="{D5CDD505-2E9C-101B-9397-08002B2CF9AE}" pid="20" name="_ms_pID_7253438">
    <vt:lpwstr>vq_x000d_
hLDBZiU4OTBOSWyU052hz9R/tX0iuxI1d+Pb3WaSuCjMgqON3JwvZW5fK3ULaHjBEAkrlxJk_x000d_
iK+9/tV7rgnUpbDkPekgzWysMp8BUzbI+dvY5nrRFOWY44VTbDVtCVnHWSBIyl86kTeSt6m1_x000d_
/ui0z3yu4o9ORaZj4AceW8fds0KfiPCA1msPxPFXXEty0U6Whvu8T0O0OxwFEIIj+AEwQwed_x000d_
zCFzABHy4SFrvg</vt:lpwstr>
  </property>
  <property fmtid="{D5CDD505-2E9C-101B-9397-08002B2CF9AE}" pid="21" name="_ms_pID_7253438_00">
    <vt:lpwstr>_ms_pID_7253438</vt:lpwstr>
  </property>
  <property fmtid="{D5CDD505-2E9C-101B-9397-08002B2CF9AE}" pid="22" name="_ms_pID_7253439">
    <vt:lpwstr>0IOR4z7SMvcr0D4phgZWhTC/1MEYYGD2uxBaisPEdbTGRAyZu6g3LKzibr_x000d_
Kv9PnEm+HloLVWb/pwkP0Msphvp/n3KaIOd+GFK2n91KC9r1l7Yl9WNXSjhFtx0oedRYE36s_x000d_
Hsf1u+3s</vt:lpwstr>
  </property>
  <property fmtid="{D5CDD505-2E9C-101B-9397-08002B2CF9AE}" pid="23" name="_ms_pID_7253439_00">
    <vt:lpwstr>_ms_pID_7253439</vt:lpwstr>
  </property>
  <property fmtid="{D5CDD505-2E9C-101B-9397-08002B2CF9AE}" pid="24" name="_new_ms_pID_72543">
    <vt:lpwstr>(3)A4x8vRUjKA3aIiNTqo6sHm/7maAXZ/+dGfOaPmHS+aUtMwilBIVKBpDjQYjqSAEQIg1zMMzu_x000d_
PYsS6TekWpUTuIyr03kvXtv9lDrdogcHzJJzpZfq3ntZAnBheyNo31RGrmhrjzVtRM+Yo9DY_x000d_
yLYFIgcxjipmFBan6HsBBHnjbrqLT5TSjWVxgDCPksaT7ttVgCk5BHcYKUgSzqt0RKMNzMzZ_x000d_
Bsy4gzbHeymBrZsup0</vt:lpwstr>
  </property>
  <property fmtid="{D5CDD505-2E9C-101B-9397-08002B2CF9AE}" pid="25" name="_new_ms_pID_72543_00">
    <vt:lpwstr>_new_ms_pID_72543</vt:lpwstr>
  </property>
  <property fmtid="{D5CDD505-2E9C-101B-9397-08002B2CF9AE}" pid="26" name="_new_ms_pID_725431">
    <vt:lpwstr>8FCLpQJhcATbhJeeNb68t0DShpZU+n0yCmu/O4FzCqOE2FGTUfJFSl_x000d_
WFVXaEAJ1EDHMGnt2C2Ew5oRpq2yBLkNj1QZYYRpQeNrLyG2iASDGFbkUy3GY9RfxC1KX4eP_x000d_
1phgda5IhaXRYVXHXC2ovfZeeelamB5RIN1eYZA+hoLgHAUQ83svi7M8XwYc8+p7Ka9Fsd7B_x000d_
u+gs7yOce0y1P715I562yitZTv/JGDaDqxyU</vt:lpwstr>
  </property>
  <property fmtid="{D5CDD505-2E9C-101B-9397-08002B2CF9AE}" pid="27" name="_new_ms_pID_725431_00">
    <vt:lpwstr>_new_ms_pID_725431</vt:lpwstr>
  </property>
  <property fmtid="{D5CDD505-2E9C-101B-9397-08002B2CF9AE}" pid="28" name="_new_ms_pID_725432">
    <vt:lpwstr>oHJWTMFDj6txxyL90+I1pZHtme/iggxOM5GA_x000d_
LMo64l7zlUguAVydjHiBy1AHkGIxMw+4eE4RicUmWO6VhUof/qFJpk0MFvCHCpPIbGvtgUYH_x000d_
V/8BLtt6GEXsTTJRnR38oVEXBUe04THP9xwNAgd8PIjEVy2l5CUFCvR9SuXbXl4eTijCc+XG_x000d_
LV8lUPG4PGP00MHmb4grJAn5pxN9DAkotDY=</vt:lpwstr>
  </property>
  <property fmtid="{D5CDD505-2E9C-101B-9397-08002B2CF9AE}" pid="29" name="_new_ms_pID_725432_00">
    <vt:lpwstr>_new_ms_pID_725432</vt:lpwstr>
  </property>
  <property fmtid="{D5CDD505-2E9C-101B-9397-08002B2CF9AE}" pid="30" name="_2015_ms_pID_725343">
    <vt:lpwstr>(3)LhAAsKwBL/3B87dmXxvQPW19D8ab0sQSPnEUILRS+exIxoELwbJ8MFriq5KXDbqgLPKFKCTv
z5NqyhufaTGTIPCWekvVQv38b9DSNoc8Xm2A1tix++RqnJ2asAylAbtgiWt3+F1MoBkL+/OZ
CdQakyFEdU9cqmUpscW2/GzQfV8Yp9IYJ1wGGYqjFIg1cCXUaG9NdQ2oibJWUqL0IFP2DwrZ
Ceaj/gHWnjHGtI1O+Q</vt:lpwstr>
  </property>
  <property fmtid="{D5CDD505-2E9C-101B-9397-08002B2CF9AE}" pid="31" name="_2015_ms_pID_725343_00">
    <vt:lpwstr>_2015_ms_pID_725343</vt:lpwstr>
  </property>
  <property fmtid="{D5CDD505-2E9C-101B-9397-08002B2CF9AE}" pid="32" name="_2015_ms_pID_7253431">
    <vt:lpwstr>zYIEjCvYuk0QuAWfZhJLC5r5I2HVfiZI8BY+aQVyaHO47Llc8WyiOF
DMYX6RV5K0WpMdhxrESpNylP2in71n82cfG0KLXzWDjphLUmN7Sk7bfjQd+6WDSCPmR2vN/R
46+u6Pqrz8Go6I4w49FODVuBYSkZo7OtR/lGMRm4psOAf9qOe1k9IeSyPiSRC9yxTGaCdcv3
Kiwfuq7oPutLfXmPy8hdOSgQD4PmsXPPRqzI</vt:lpwstr>
  </property>
  <property fmtid="{D5CDD505-2E9C-101B-9397-08002B2CF9AE}" pid="33" name="_2015_ms_pID_7253431_00">
    <vt:lpwstr>_2015_ms_pID_7253431</vt:lpwstr>
  </property>
  <property fmtid="{D5CDD505-2E9C-101B-9397-08002B2CF9AE}" pid="34" name="_2015_ms_pID_7253432">
    <vt:lpwstr>ksHasgjr/Qrjff2akeRsKPq8jGW5p0YzwNB0
mxIBw0eN</vt:lpwstr>
  </property>
  <property fmtid="{D5CDD505-2E9C-101B-9397-08002B2CF9AE}" pid="35" name="_2015_ms_pID_7253432_00">
    <vt:lpwstr>_2015_ms_pID_7253432</vt:lpwstr>
  </property>
  <property fmtid="{D5CDD505-2E9C-101B-9397-08002B2CF9AE}" pid="36" name="_readonly">
    <vt:lpwstr/>
  </property>
  <property fmtid="{D5CDD505-2E9C-101B-9397-08002B2CF9AE}" pid="37" name="_change">
    <vt:lpwstr/>
  </property>
  <property fmtid="{D5CDD505-2E9C-101B-9397-08002B2CF9AE}" pid="38" name="_full-control">
    <vt:lpwstr/>
  </property>
  <property fmtid="{D5CDD505-2E9C-101B-9397-08002B2CF9AE}" pid="39" name="sflag">
    <vt:lpwstr>1483581417</vt:lpwstr>
  </property>
</Properties>
</file>